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56" r:id="rId2"/>
    <p:sldId id="291" r:id="rId3"/>
    <p:sldId id="282" r:id="rId4"/>
    <p:sldId id="297" r:id="rId5"/>
    <p:sldId id="283" r:id="rId6"/>
    <p:sldId id="298" r:id="rId7"/>
    <p:sldId id="285" r:id="rId8"/>
    <p:sldId id="299" r:id="rId9"/>
    <p:sldId id="286" r:id="rId10"/>
    <p:sldId id="300" r:id="rId11"/>
    <p:sldId id="287" r:id="rId12"/>
    <p:sldId id="301" r:id="rId13"/>
    <p:sldId id="288" r:id="rId14"/>
    <p:sldId id="290" r:id="rId15"/>
    <p:sldId id="302" r:id="rId16"/>
    <p:sldId id="292" r:id="rId17"/>
    <p:sldId id="293" r:id="rId18"/>
    <p:sldId id="294" r:id="rId19"/>
    <p:sldId id="295" r:id="rId20"/>
    <p:sldId id="296" r:id="rId21"/>
    <p:sldId id="289" r:id="rId22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CCFF"/>
    <a:srgbClr val="9966FF"/>
    <a:srgbClr val="FFCCCC"/>
    <a:srgbClr val="FF5050"/>
    <a:srgbClr val="FB35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959" autoAdjust="0"/>
    <p:restoredTop sz="93659" autoAdjust="0"/>
  </p:normalViewPr>
  <p:slideViewPr>
    <p:cSldViewPr snapToGrid="0">
      <p:cViewPr varScale="1">
        <p:scale>
          <a:sx n="56" d="100"/>
          <a:sy n="56" d="100"/>
        </p:scale>
        <p:origin x="438" y="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DD1D1E-EDF4-4BCE-A2B0-2FD558BDA1D2}" type="datetimeFigureOut">
              <a:rPr lang="en-GB" smtClean="0"/>
              <a:t>15/11/2016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582DC3-75ED-4ABB-9D48-E25886FF55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59969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D78193-E070-4A1A-944F-DCC0FBE6F2A4}" type="datetimeFigureOut">
              <a:rPr lang="en-GB" smtClean="0"/>
              <a:t>15/11/2016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240F9E-79FF-466D-ABCE-86880526A1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2950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Discuss devised</a:t>
            </a:r>
            <a:r>
              <a:rPr lang="en-GB" baseline="0" dirty="0" smtClean="0"/>
              <a:t> thematic work. Use a range of stimuli to for students to use, including the Archie Dobson’s War script. Use images and YouTube clips too.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240F9E-79FF-466D-ABCE-86880526A1EB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67633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Discuss devised</a:t>
            </a:r>
            <a:r>
              <a:rPr lang="en-GB" baseline="0" dirty="0" smtClean="0"/>
              <a:t> thematic work. Use a range of stimuli to for students to use, including the Archie Dobson’s War script. Use images and YouTube clips too.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240F9E-79FF-466D-ABCE-86880526A1EB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68354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35F983B-3C8B-4083-BAEA-BEF17B94D75E}" type="datetimeFigureOut">
              <a:rPr lang="en-GB" smtClean="0"/>
              <a:t>15/11/2016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06B8003-6BD1-4260-9160-ED9718C931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41319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35F983B-3C8B-4083-BAEA-BEF17B94D75E}" type="datetimeFigureOut">
              <a:rPr lang="en-GB" smtClean="0"/>
              <a:t>15/11/2016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06B8003-6BD1-4260-9160-ED9718C931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05994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35F983B-3C8B-4083-BAEA-BEF17B94D75E}" type="datetimeFigureOut">
              <a:rPr lang="en-GB" smtClean="0"/>
              <a:t>15/11/2016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06B8003-6BD1-4260-9160-ED9718C931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3717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35F983B-3C8B-4083-BAEA-BEF17B94D75E}" type="datetimeFigureOut">
              <a:rPr lang="en-GB" smtClean="0"/>
              <a:t>15/11/2016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06B8003-6BD1-4260-9160-ED9718C931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43836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35F983B-3C8B-4083-BAEA-BEF17B94D75E}" type="datetimeFigureOut">
              <a:rPr lang="en-GB" smtClean="0"/>
              <a:t>15/11/2016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06B8003-6BD1-4260-9160-ED9718C931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18566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35F983B-3C8B-4083-BAEA-BEF17B94D75E}" type="datetimeFigureOut">
              <a:rPr lang="en-GB" smtClean="0"/>
              <a:t>15/11/2016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06B8003-6BD1-4260-9160-ED9718C931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36098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35F983B-3C8B-4083-BAEA-BEF17B94D75E}" type="datetimeFigureOut">
              <a:rPr lang="en-GB" smtClean="0"/>
              <a:t>15/11/2016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06B8003-6BD1-4260-9160-ED9718C931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09521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35F983B-3C8B-4083-BAEA-BEF17B94D75E}" type="datetimeFigureOut">
              <a:rPr lang="en-GB" smtClean="0"/>
              <a:t>15/11/2016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06B8003-6BD1-4260-9160-ED9718C931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62750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35F983B-3C8B-4083-BAEA-BEF17B94D75E}" type="datetimeFigureOut">
              <a:rPr lang="en-GB" smtClean="0"/>
              <a:t>15/11/2016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06B8003-6BD1-4260-9160-ED9718C931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18104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35F983B-3C8B-4083-BAEA-BEF17B94D75E}" type="datetimeFigureOut">
              <a:rPr lang="en-GB" smtClean="0"/>
              <a:t>15/11/2016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06B8003-6BD1-4260-9160-ED9718C931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27814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35F983B-3C8B-4083-BAEA-BEF17B94D75E}" type="datetimeFigureOut">
              <a:rPr lang="en-GB" smtClean="0"/>
              <a:t>15/11/2016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06B8003-6BD1-4260-9160-ED9718C931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86842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58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 userDrawn="1"/>
        </p:nvSpPr>
        <p:spPr>
          <a:xfrm>
            <a:off x="356839" y="356839"/>
            <a:ext cx="11418849" cy="691376"/>
          </a:xfrm>
          <a:prstGeom prst="roundRect">
            <a:avLst/>
          </a:prstGeom>
          <a:solidFill>
            <a:srgbClr val="FF0000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/>
              <a:t>Learning objective: T</a:t>
            </a:r>
            <a:r>
              <a:rPr lang="en-GB" sz="2400" kern="1200" dirty="0" smtClean="0"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rPr>
              <a:t>o identify and</a:t>
            </a:r>
            <a:r>
              <a:rPr lang="en-GB" sz="2400" kern="1200" baseline="0" dirty="0" smtClean="0"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rPr>
              <a:t> use a range of clauses</a:t>
            </a:r>
            <a:r>
              <a:rPr lang="en-GB" sz="2400" kern="1200" dirty="0" smtClean="0"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rPr>
              <a:t>; to understand thoroughly</a:t>
            </a:r>
            <a:r>
              <a:rPr lang="en-GB" sz="2400" kern="1200" baseline="0" dirty="0" smtClean="0"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rPr>
              <a:t> the term “subordinate clause”. </a:t>
            </a:r>
            <a:endParaRPr lang="en-GB" sz="24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443508708"/>
              </p:ext>
            </p:extLst>
          </p:nvPr>
        </p:nvGraphicFramePr>
        <p:xfrm>
          <a:off x="1385614" y="5606976"/>
          <a:ext cx="10186276" cy="138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2098"/>
                <a:gridCol w="8544178"/>
              </a:tblGrid>
              <a:tr h="370840">
                <a:tc>
                  <a:txBody>
                    <a:bodyPr/>
                    <a:lstStyle/>
                    <a:p>
                      <a:r>
                        <a:rPr lang="en-GB" b="1" dirty="0" smtClean="0">
                          <a:solidFill>
                            <a:schemeClr val="tx1"/>
                          </a:solidFill>
                        </a:rPr>
                        <a:t>Core</a:t>
                      </a:r>
                      <a:endParaRPr lang="en-GB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b="0" dirty="0" smtClean="0">
                          <a:solidFill>
                            <a:schemeClr val="tx1"/>
                          </a:solidFill>
                        </a:rPr>
                        <a:t>To understand the function</a:t>
                      </a:r>
                      <a:r>
                        <a:rPr lang="en-GB" b="0" baseline="0" dirty="0" smtClean="0">
                          <a:solidFill>
                            <a:schemeClr val="tx1"/>
                          </a:solidFill>
                        </a:rPr>
                        <a:t> of grammar and punctuation. </a:t>
                      </a:r>
                      <a:endParaRPr lang="en-GB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CCC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b="1" dirty="0" smtClean="0">
                          <a:solidFill>
                            <a:schemeClr val="bg1"/>
                          </a:solidFill>
                        </a:rPr>
                        <a:t>Challenge</a:t>
                      </a:r>
                      <a:endParaRPr lang="en-GB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bg1"/>
                          </a:solidFill>
                        </a:rPr>
                        <a:t>T</a:t>
                      </a:r>
                      <a:r>
                        <a:rPr lang="en-GB" baseline="0" dirty="0" smtClean="0">
                          <a:solidFill>
                            <a:schemeClr val="bg1"/>
                          </a:solidFill>
                        </a:rPr>
                        <a:t>o use punctuation effectively and to discuss and use grammatical functions.</a:t>
                      </a:r>
                      <a:endParaRPr lang="en-GB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FF5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b="1" dirty="0" smtClean="0">
                          <a:solidFill>
                            <a:schemeClr val="bg1"/>
                          </a:solidFill>
                        </a:rPr>
                        <a:t>Aspire</a:t>
                      </a:r>
                      <a:endParaRPr lang="en-GB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bg1"/>
                          </a:solidFill>
                        </a:rPr>
                        <a:t>To use punctuation effectively</a:t>
                      </a:r>
                      <a:r>
                        <a:rPr lang="en-GB" baseline="0" dirty="0" smtClean="0">
                          <a:solidFill>
                            <a:schemeClr val="bg1"/>
                          </a:solidFill>
                        </a:rPr>
                        <a:t> and accurately and to demonstrate a depth of understanding of grammatical features. </a:t>
                      </a:r>
                      <a:endParaRPr lang="en-GB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079422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6" Type="http://schemas.microsoft.com/office/2007/relationships/hdphoto" Target="../media/hdphoto2.wdp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17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6" Type="http://schemas.microsoft.com/office/2007/relationships/hdphoto" Target="../media/hdphoto1.wdp"/><Relationship Id="rId5" Type="http://schemas.openxmlformats.org/officeDocument/2006/relationships/image" Target="../media/image11.png"/><Relationship Id="rId4" Type="http://schemas.openxmlformats.org/officeDocument/2006/relationships/image" Target="../media/image12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0-Point Star 1"/>
          <p:cNvSpPr/>
          <p:nvPr/>
        </p:nvSpPr>
        <p:spPr>
          <a:xfrm>
            <a:off x="1016419" y="1081312"/>
            <a:ext cx="3735026" cy="3731493"/>
          </a:xfrm>
          <a:prstGeom prst="star10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b="1" u="sng" dirty="0" smtClean="0">
                <a:solidFill>
                  <a:schemeClr val="tx1"/>
                </a:solidFill>
              </a:rPr>
              <a:t>Settler task: </a:t>
            </a:r>
            <a:br>
              <a:rPr lang="en-GB" sz="3600" b="1" u="sng" dirty="0" smtClean="0">
                <a:solidFill>
                  <a:schemeClr val="tx1"/>
                </a:solidFill>
              </a:rPr>
            </a:br>
            <a:r>
              <a:rPr lang="en-GB" sz="3600" dirty="0" smtClean="0">
                <a:solidFill>
                  <a:schemeClr val="tx1"/>
                </a:solidFill>
              </a:rPr>
              <a:t>Synonyms for “scary”</a:t>
            </a:r>
            <a:endParaRPr lang="en-GB" sz="3600" b="1" dirty="0">
              <a:solidFill>
                <a:schemeClr val="tx1"/>
              </a:solidFill>
            </a:endParaRPr>
          </a:p>
        </p:txBody>
      </p:sp>
      <p:sp>
        <p:nvSpPr>
          <p:cNvPr id="7" name="Up Arrow 6"/>
          <p:cNvSpPr/>
          <p:nvPr/>
        </p:nvSpPr>
        <p:spPr>
          <a:xfrm>
            <a:off x="178420" y="1248937"/>
            <a:ext cx="936702" cy="5352585"/>
          </a:xfrm>
          <a:prstGeom prst="up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GB" b="1" dirty="0" smtClean="0">
                <a:solidFill>
                  <a:schemeClr val="bg1"/>
                </a:solidFill>
              </a:rPr>
              <a:t>Review prior learning</a:t>
            </a:r>
            <a:endParaRPr lang="en-GB" b="1" dirty="0">
              <a:solidFill>
                <a:schemeClr val="bg1"/>
              </a:solidFill>
            </a:endParaRPr>
          </a:p>
        </p:txBody>
      </p:sp>
      <p:sp>
        <p:nvSpPr>
          <p:cNvPr id="9" name="Up Arrow 8"/>
          <p:cNvSpPr/>
          <p:nvPr/>
        </p:nvSpPr>
        <p:spPr>
          <a:xfrm rot="5400000">
            <a:off x="6440577" y="2395297"/>
            <a:ext cx="936702" cy="5352585"/>
          </a:xfrm>
          <a:prstGeom prst="upArrow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GB" b="1" dirty="0" smtClean="0">
                <a:solidFill>
                  <a:schemeClr val="bg1"/>
                </a:solidFill>
              </a:rPr>
              <a:t>Discussing outcomes</a:t>
            </a:r>
            <a:endParaRPr lang="en-GB" b="1" dirty="0">
              <a:solidFill>
                <a:schemeClr val="bg1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9444" y="1576741"/>
            <a:ext cx="2226088" cy="232287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280458" y="1990809"/>
            <a:ext cx="3783475" cy="24776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338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p Arrow 3"/>
          <p:cNvSpPr/>
          <p:nvPr/>
        </p:nvSpPr>
        <p:spPr>
          <a:xfrm>
            <a:off x="178420" y="1248937"/>
            <a:ext cx="936702" cy="5352585"/>
          </a:xfrm>
          <a:prstGeom prst="up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GB" b="1" dirty="0" smtClean="0">
                <a:solidFill>
                  <a:schemeClr val="bg1"/>
                </a:solidFill>
              </a:rPr>
              <a:t>Review learning</a:t>
            </a:r>
            <a:endParaRPr lang="en-GB" b="1" dirty="0">
              <a:solidFill>
                <a:schemeClr val="bg1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12120" y="1923393"/>
            <a:ext cx="8963611" cy="2493908"/>
          </a:xfrm>
          <a:prstGeom prst="rect">
            <a:avLst/>
          </a:prstGeom>
        </p:spPr>
      </p:pic>
      <p:sp>
        <p:nvSpPr>
          <p:cNvPr id="5" name="Up Arrow 4"/>
          <p:cNvSpPr/>
          <p:nvPr/>
        </p:nvSpPr>
        <p:spPr>
          <a:xfrm>
            <a:off x="178420" y="1248937"/>
            <a:ext cx="936702" cy="5352585"/>
          </a:xfrm>
          <a:prstGeom prst="up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GB" b="1" dirty="0" smtClean="0">
                <a:solidFill>
                  <a:schemeClr val="bg1"/>
                </a:solidFill>
              </a:rPr>
              <a:t>Demonstrate learning</a:t>
            </a:r>
            <a:endParaRPr lang="en-GB" b="1" dirty="0">
              <a:solidFill>
                <a:schemeClr val="bg1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8453887" y="3226279"/>
            <a:ext cx="20703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4948687" y="4017033"/>
            <a:ext cx="20703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89276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p Arrow 3"/>
          <p:cNvSpPr/>
          <p:nvPr/>
        </p:nvSpPr>
        <p:spPr>
          <a:xfrm>
            <a:off x="178420" y="1248937"/>
            <a:ext cx="936702" cy="5352585"/>
          </a:xfrm>
          <a:prstGeom prst="up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GB" b="1" dirty="0" smtClean="0">
                <a:solidFill>
                  <a:schemeClr val="bg1"/>
                </a:solidFill>
              </a:rPr>
              <a:t>Review learning</a:t>
            </a:r>
            <a:endParaRPr lang="en-GB" b="1" dirty="0">
              <a:solidFill>
                <a:schemeClr val="bg1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9693" y="1734208"/>
            <a:ext cx="9464070" cy="2581110"/>
          </a:xfrm>
          <a:prstGeom prst="rect">
            <a:avLst/>
          </a:prstGeom>
        </p:spPr>
      </p:pic>
      <p:sp>
        <p:nvSpPr>
          <p:cNvPr id="5" name="Up Arrow 4"/>
          <p:cNvSpPr/>
          <p:nvPr/>
        </p:nvSpPr>
        <p:spPr>
          <a:xfrm>
            <a:off x="178420" y="1248937"/>
            <a:ext cx="936702" cy="5352585"/>
          </a:xfrm>
          <a:prstGeom prst="up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GB" b="1" dirty="0" smtClean="0">
                <a:solidFill>
                  <a:schemeClr val="bg1"/>
                </a:solidFill>
              </a:rPr>
              <a:t>Demonstrate learning</a:t>
            </a:r>
            <a:endParaRPr lang="en-GB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4197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p Arrow 3"/>
          <p:cNvSpPr/>
          <p:nvPr/>
        </p:nvSpPr>
        <p:spPr>
          <a:xfrm>
            <a:off x="178420" y="1248937"/>
            <a:ext cx="936702" cy="5352585"/>
          </a:xfrm>
          <a:prstGeom prst="up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GB" b="1" dirty="0" smtClean="0">
                <a:solidFill>
                  <a:schemeClr val="bg1"/>
                </a:solidFill>
              </a:rPr>
              <a:t>Review learning</a:t>
            </a:r>
            <a:endParaRPr lang="en-GB" b="1" dirty="0">
              <a:solidFill>
                <a:schemeClr val="bg1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9693" y="1734208"/>
            <a:ext cx="9464070" cy="2581110"/>
          </a:xfrm>
          <a:prstGeom prst="rect">
            <a:avLst/>
          </a:prstGeom>
        </p:spPr>
      </p:pic>
      <p:sp>
        <p:nvSpPr>
          <p:cNvPr id="5" name="Up Arrow 4"/>
          <p:cNvSpPr/>
          <p:nvPr/>
        </p:nvSpPr>
        <p:spPr>
          <a:xfrm>
            <a:off x="178420" y="1248937"/>
            <a:ext cx="936702" cy="5352585"/>
          </a:xfrm>
          <a:prstGeom prst="up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GB" b="1" dirty="0" smtClean="0">
                <a:solidFill>
                  <a:schemeClr val="bg1"/>
                </a:solidFill>
              </a:rPr>
              <a:t>Demonstrate learning</a:t>
            </a:r>
            <a:endParaRPr lang="en-GB" b="1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763109" y="3261188"/>
            <a:ext cx="241540" cy="369332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;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7950680" y="3272923"/>
            <a:ext cx="241540" cy="369332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,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64182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p Arrow 3"/>
          <p:cNvSpPr/>
          <p:nvPr/>
        </p:nvSpPr>
        <p:spPr>
          <a:xfrm>
            <a:off x="321336" y="1401336"/>
            <a:ext cx="936702" cy="5352585"/>
          </a:xfrm>
          <a:prstGeom prst="up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GB" b="1" dirty="0" smtClean="0">
                <a:solidFill>
                  <a:schemeClr val="bg1"/>
                </a:solidFill>
              </a:rPr>
              <a:t>Review learning</a:t>
            </a:r>
            <a:endParaRPr lang="en-GB" b="1" dirty="0">
              <a:solidFill>
                <a:schemeClr val="bg1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77006" y="2427890"/>
            <a:ext cx="10729546" cy="2400759"/>
          </a:xfrm>
          <a:prstGeom prst="rect">
            <a:avLst/>
          </a:prstGeom>
        </p:spPr>
      </p:pic>
      <p:sp>
        <p:nvSpPr>
          <p:cNvPr id="5" name="Up Arrow 4"/>
          <p:cNvSpPr/>
          <p:nvPr/>
        </p:nvSpPr>
        <p:spPr>
          <a:xfrm>
            <a:off x="330820" y="1401337"/>
            <a:ext cx="936702" cy="5352585"/>
          </a:xfrm>
          <a:prstGeom prst="up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GB" b="1" dirty="0" smtClean="0">
                <a:solidFill>
                  <a:schemeClr val="bg1"/>
                </a:solidFill>
              </a:rPr>
              <a:t>Demonstrate learning</a:t>
            </a:r>
            <a:endParaRPr lang="en-GB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414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p Arrow 3"/>
          <p:cNvSpPr/>
          <p:nvPr/>
        </p:nvSpPr>
        <p:spPr>
          <a:xfrm>
            <a:off x="330820" y="1401336"/>
            <a:ext cx="936702" cy="5352585"/>
          </a:xfrm>
          <a:prstGeom prst="up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GB" b="1" dirty="0" smtClean="0">
                <a:solidFill>
                  <a:schemeClr val="bg1"/>
                </a:solidFill>
              </a:rPr>
              <a:t>Review learning</a:t>
            </a:r>
            <a:endParaRPr lang="en-GB" b="1" dirty="0">
              <a:solidFill>
                <a:schemeClr val="bg1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6564" y="1403131"/>
            <a:ext cx="8165631" cy="3421118"/>
          </a:xfrm>
          <a:prstGeom prst="rect">
            <a:avLst/>
          </a:prstGeom>
        </p:spPr>
      </p:pic>
      <p:sp>
        <p:nvSpPr>
          <p:cNvPr id="5" name="Up Arrow 4"/>
          <p:cNvSpPr/>
          <p:nvPr/>
        </p:nvSpPr>
        <p:spPr>
          <a:xfrm>
            <a:off x="330820" y="1401337"/>
            <a:ext cx="936702" cy="5352585"/>
          </a:xfrm>
          <a:prstGeom prst="up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GB" b="1" dirty="0" smtClean="0">
                <a:solidFill>
                  <a:schemeClr val="bg1"/>
                </a:solidFill>
              </a:rPr>
              <a:t>Demonstrate learning</a:t>
            </a:r>
            <a:endParaRPr lang="en-GB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0817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p Arrow 3"/>
          <p:cNvSpPr/>
          <p:nvPr/>
        </p:nvSpPr>
        <p:spPr>
          <a:xfrm>
            <a:off x="330820" y="1401336"/>
            <a:ext cx="936702" cy="5352585"/>
          </a:xfrm>
          <a:prstGeom prst="up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GB" b="1" dirty="0" smtClean="0">
                <a:solidFill>
                  <a:schemeClr val="bg1"/>
                </a:solidFill>
              </a:rPr>
              <a:t>Review learning</a:t>
            </a:r>
            <a:endParaRPr lang="en-GB" b="1" dirty="0">
              <a:solidFill>
                <a:schemeClr val="bg1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6564" y="1403131"/>
            <a:ext cx="8165631" cy="3421118"/>
          </a:xfrm>
          <a:prstGeom prst="rect">
            <a:avLst/>
          </a:prstGeom>
        </p:spPr>
      </p:pic>
      <p:sp>
        <p:nvSpPr>
          <p:cNvPr id="5" name="Up Arrow 4"/>
          <p:cNvSpPr/>
          <p:nvPr/>
        </p:nvSpPr>
        <p:spPr>
          <a:xfrm>
            <a:off x="330820" y="1401337"/>
            <a:ext cx="936702" cy="5352585"/>
          </a:xfrm>
          <a:prstGeom prst="up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GB" b="1" dirty="0" smtClean="0">
                <a:solidFill>
                  <a:schemeClr val="bg1"/>
                </a:solidFill>
              </a:rPr>
              <a:t>Demonstrate learning</a:t>
            </a:r>
            <a:endParaRPr lang="en-GB" b="1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157268" y="3001992"/>
            <a:ext cx="3278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P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6383547" y="3001992"/>
            <a:ext cx="2415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C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3200400" y="4170914"/>
            <a:ext cx="2415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C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23304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MosiaicBubbles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860" y="1067172"/>
            <a:ext cx="1193164" cy="91439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896656" y="99076"/>
            <a:ext cx="944977" cy="931036"/>
          </a:xfrm>
          <a:prstGeom prst="rect">
            <a:avLst/>
          </a:prstGeom>
        </p:spPr>
      </p:pic>
      <p:sp>
        <p:nvSpPr>
          <p:cNvPr id="10" name="Content Placeholder 2"/>
          <p:cNvSpPr txBox="1">
            <a:spLocks/>
          </p:cNvSpPr>
          <p:nvPr/>
        </p:nvSpPr>
        <p:spPr>
          <a:xfrm>
            <a:off x="699886" y="1949117"/>
            <a:ext cx="10895526" cy="4760776"/>
          </a:xfrm>
          <a:prstGeom prst="rect">
            <a:avLst/>
          </a:prstGeom>
          <a:solidFill>
            <a:schemeClr val="bg1"/>
          </a:solidFill>
        </p:spPr>
        <p:txBody>
          <a:bodyPr>
            <a:normAutofit lnSpcReduction="10000"/>
          </a:bodyPr>
          <a:lstStyle>
            <a:lvl1pPr marL="274320" indent="-27432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 2"/>
              <a:buNone/>
            </a:pPr>
            <a:r>
              <a:rPr lang="en-GB" sz="2400" b="1" dirty="0" smtClean="0">
                <a:solidFill>
                  <a:srgbClr val="0070C0"/>
                </a:solidFill>
              </a:rPr>
              <a:t>   Identify the subordinate clause(s) in the following sentences. Remember they can be at different points in the sentence and add detail to the main clause.</a:t>
            </a:r>
          </a:p>
          <a:p>
            <a:pPr>
              <a:buFont typeface="Wingdings 2"/>
              <a:buNone/>
            </a:pPr>
            <a:endParaRPr lang="en-GB" sz="2400" b="1" dirty="0"/>
          </a:p>
          <a:p>
            <a:pPr>
              <a:buFont typeface="Wingdings 2"/>
              <a:buNone/>
            </a:pPr>
            <a:r>
              <a:rPr lang="en-GB" sz="2400" b="1" dirty="0" smtClean="0"/>
              <a:t>After she picks me up, mum is taking me shopping.</a:t>
            </a:r>
          </a:p>
          <a:p>
            <a:pPr>
              <a:buFont typeface="Wingdings 2"/>
              <a:buNone/>
            </a:pPr>
            <a:r>
              <a:rPr lang="en-GB" sz="2400" b="1" dirty="0" smtClean="0"/>
              <a:t>I first met him in France, where I lived as a child.</a:t>
            </a:r>
          </a:p>
          <a:p>
            <a:pPr>
              <a:buFont typeface="Wingdings 2"/>
              <a:buNone/>
            </a:pPr>
            <a:r>
              <a:rPr lang="en-GB" sz="2400" b="1" dirty="0" smtClean="0"/>
              <a:t>The summer holidays, when they finally arrive, will be the best time to go.</a:t>
            </a:r>
          </a:p>
          <a:p>
            <a:pPr>
              <a:buFont typeface="Wingdings 2"/>
              <a:buNone/>
            </a:pPr>
            <a:r>
              <a:rPr lang="en-GB" sz="2400" b="1" dirty="0" smtClean="0"/>
              <a:t>My grandparents, who live in London, will be visiting for two weeks.</a:t>
            </a:r>
          </a:p>
          <a:p>
            <a:pPr>
              <a:buFont typeface="Wingdings 2"/>
              <a:buNone/>
            </a:pPr>
            <a:r>
              <a:rPr lang="en-GB" sz="2400" b="1" dirty="0" smtClean="0"/>
              <a:t>While he slept on the sofa, the dog chewed the leg of the chair.</a:t>
            </a:r>
          </a:p>
          <a:p>
            <a:pPr>
              <a:buFont typeface="Wingdings 2"/>
              <a:buNone/>
            </a:pPr>
            <a:r>
              <a:rPr lang="en-GB" sz="2400" b="1" dirty="0" smtClean="0"/>
              <a:t>She refused to eat it, even though she had said that she liked it.</a:t>
            </a:r>
          </a:p>
          <a:p>
            <a:pPr>
              <a:buNone/>
            </a:pPr>
            <a:r>
              <a:rPr lang="en-GB" sz="2400" b="1" dirty="0"/>
              <a:t>When a six-foot snake slithered across the </a:t>
            </a:r>
            <a:r>
              <a:rPr lang="en-GB" sz="2400" b="1" dirty="0" smtClean="0"/>
              <a:t>grass, Lenny gasped.</a:t>
            </a:r>
          </a:p>
          <a:p>
            <a:pPr>
              <a:buNone/>
            </a:pPr>
            <a:r>
              <a:rPr lang="en-GB" sz="2400" b="1" dirty="0" smtClean="0"/>
              <a:t>Sophie was in trouble, unless she finished her homework in the next thirty minutes!</a:t>
            </a:r>
          </a:p>
          <a:p>
            <a:pPr>
              <a:buFont typeface="Wingdings 2"/>
              <a:buNone/>
            </a:pPr>
            <a:endParaRPr lang="en-GB" sz="2400" b="1" dirty="0" smtClean="0">
              <a:solidFill>
                <a:srgbClr val="0070C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15155" y="52545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 dirty="0"/>
          </a:p>
        </p:txBody>
      </p:sp>
      <p:sp>
        <p:nvSpPr>
          <p:cNvPr id="2" name="Rectangle 1"/>
          <p:cNvSpPr/>
          <p:nvPr/>
        </p:nvSpPr>
        <p:spPr>
          <a:xfrm>
            <a:off x="1545465" y="1524372"/>
            <a:ext cx="9189623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sz="2400" dirty="0"/>
          </a:p>
          <a:p>
            <a:endParaRPr lang="en-GB" sz="2400" dirty="0"/>
          </a:p>
          <a:p>
            <a:endParaRPr lang="en-GB" dirty="0"/>
          </a:p>
          <a:p>
            <a:endParaRPr lang="en-GB" b="1" dirty="0" smtClean="0">
              <a:solidFill>
                <a:srgbClr val="0070C0"/>
              </a:solidFill>
              <a:latin typeface="Arial" panose="020B0604020202020204" pitchFamily="34" charset="0"/>
            </a:endParaRPr>
          </a:p>
          <a:p>
            <a:endParaRPr lang="en-GB" b="1" dirty="0">
              <a:solidFill>
                <a:srgbClr val="0070C0"/>
              </a:solidFill>
              <a:latin typeface="Arial" panose="020B0604020202020204" pitchFamily="34" charset="0"/>
            </a:endParaRPr>
          </a:p>
          <a:p>
            <a:endParaRPr lang="en-GB" b="1" dirty="0">
              <a:solidFill>
                <a:srgbClr val="0070C0"/>
              </a:solidFill>
              <a:latin typeface="Arial" panose="020B0604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918952" y="1135672"/>
            <a:ext cx="88161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 smtClean="0"/>
              <a:t>Main clauses and subordinate clauses</a:t>
            </a:r>
            <a:endParaRPr lang="en-GB" sz="40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artisticMosiaicBubbles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0723258" y="3386546"/>
            <a:ext cx="1291772" cy="9310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06370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MosiaicBubbles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40437" y="789368"/>
            <a:ext cx="1291772" cy="93103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896656" y="99076"/>
            <a:ext cx="944977" cy="931036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15155" y="52545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 dirty="0"/>
          </a:p>
        </p:txBody>
      </p:sp>
      <p:sp>
        <p:nvSpPr>
          <p:cNvPr id="2" name="Rectangle 1"/>
          <p:cNvSpPr/>
          <p:nvPr/>
        </p:nvSpPr>
        <p:spPr>
          <a:xfrm>
            <a:off x="1545465" y="1524372"/>
            <a:ext cx="9189623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sz="2400" dirty="0"/>
          </a:p>
          <a:p>
            <a:endParaRPr lang="en-GB" sz="2400" dirty="0"/>
          </a:p>
          <a:p>
            <a:endParaRPr lang="en-GB" dirty="0"/>
          </a:p>
          <a:p>
            <a:endParaRPr lang="en-GB" b="1" dirty="0" smtClean="0">
              <a:solidFill>
                <a:srgbClr val="0070C0"/>
              </a:solidFill>
              <a:latin typeface="Arial" panose="020B0604020202020204" pitchFamily="34" charset="0"/>
            </a:endParaRPr>
          </a:p>
          <a:p>
            <a:endParaRPr lang="en-GB" b="1" dirty="0">
              <a:solidFill>
                <a:srgbClr val="0070C0"/>
              </a:solidFill>
              <a:latin typeface="Arial" panose="020B0604020202020204" pitchFamily="34" charset="0"/>
            </a:endParaRPr>
          </a:p>
          <a:p>
            <a:endParaRPr lang="en-GB" b="1" dirty="0">
              <a:solidFill>
                <a:srgbClr val="0070C0"/>
              </a:solidFill>
              <a:latin typeface="Arial" panose="020B0604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918952" y="1135672"/>
            <a:ext cx="88161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 smtClean="0"/>
              <a:t>Main clauses and subordinate clauses</a:t>
            </a:r>
            <a:endParaRPr lang="en-GB" sz="4000" b="1" dirty="0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699886" y="1949117"/>
            <a:ext cx="10895526" cy="4760776"/>
          </a:xfrm>
          <a:prstGeom prst="rect">
            <a:avLst/>
          </a:prstGeom>
          <a:solidFill>
            <a:schemeClr val="bg1"/>
          </a:solidFill>
        </p:spPr>
        <p:txBody>
          <a:bodyPr>
            <a:normAutofit lnSpcReduction="10000"/>
          </a:bodyPr>
          <a:lstStyle>
            <a:lvl1pPr marL="274320" indent="-27432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 2"/>
              <a:buNone/>
            </a:pPr>
            <a:r>
              <a:rPr lang="en-GB" sz="2400" b="1" dirty="0" smtClean="0">
                <a:solidFill>
                  <a:srgbClr val="0070C0"/>
                </a:solidFill>
              </a:rPr>
              <a:t>   Identify the </a:t>
            </a:r>
            <a:r>
              <a:rPr lang="en-GB" sz="2400" b="1" u="sng" dirty="0" smtClean="0">
                <a:solidFill>
                  <a:srgbClr val="0070C0"/>
                </a:solidFill>
              </a:rPr>
              <a:t>subordinate clause(s</a:t>
            </a:r>
            <a:r>
              <a:rPr lang="en-GB" sz="2400" b="1" dirty="0" smtClean="0">
                <a:solidFill>
                  <a:srgbClr val="0070C0"/>
                </a:solidFill>
              </a:rPr>
              <a:t>) in the following sentences. Remember they can be at different points in the sentence.</a:t>
            </a:r>
          </a:p>
          <a:p>
            <a:pPr>
              <a:buFont typeface="Wingdings 2"/>
              <a:buNone/>
            </a:pPr>
            <a:endParaRPr lang="en-GB" sz="2400" b="1" dirty="0"/>
          </a:p>
          <a:p>
            <a:pPr>
              <a:buFont typeface="Wingdings 2"/>
              <a:buNone/>
            </a:pPr>
            <a:r>
              <a:rPr lang="en-GB" sz="2400" b="1" dirty="0" smtClean="0">
                <a:solidFill>
                  <a:srgbClr val="0070C0"/>
                </a:solidFill>
              </a:rPr>
              <a:t>After she picks me up</a:t>
            </a:r>
            <a:r>
              <a:rPr lang="en-GB" sz="2400" b="1" dirty="0" smtClean="0"/>
              <a:t>, mum is taking me shopping.</a:t>
            </a:r>
          </a:p>
          <a:p>
            <a:pPr>
              <a:buFont typeface="Wingdings 2"/>
              <a:buNone/>
            </a:pPr>
            <a:r>
              <a:rPr lang="en-GB" sz="2400" b="1" dirty="0" smtClean="0"/>
              <a:t>I first met him in France, </a:t>
            </a:r>
            <a:r>
              <a:rPr lang="en-GB" sz="2400" b="1" dirty="0" smtClean="0">
                <a:solidFill>
                  <a:srgbClr val="0070C0"/>
                </a:solidFill>
              </a:rPr>
              <a:t>where I lived as a child.</a:t>
            </a:r>
          </a:p>
          <a:p>
            <a:pPr>
              <a:buFont typeface="Wingdings 2"/>
              <a:buNone/>
            </a:pPr>
            <a:r>
              <a:rPr lang="en-GB" sz="2400" b="1" dirty="0" smtClean="0"/>
              <a:t>The summer holidays, </a:t>
            </a:r>
            <a:r>
              <a:rPr lang="en-GB" sz="2400" b="1" dirty="0" smtClean="0">
                <a:solidFill>
                  <a:srgbClr val="0070C0"/>
                </a:solidFill>
              </a:rPr>
              <a:t>when they finally arrive</a:t>
            </a:r>
            <a:r>
              <a:rPr lang="en-GB" sz="2400" b="1" dirty="0" smtClean="0"/>
              <a:t>, will be the best time to go.</a:t>
            </a:r>
          </a:p>
          <a:p>
            <a:pPr>
              <a:buFont typeface="Wingdings 2"/>
              <a:buNone/>
            </a:pPr>
            <a:r>
              <a:rPr lang="en-GB" sz="2400" b="1" dirty="0" smtClean="0"/>
              <a:t>My grandparents, </a:t>
            </a:r>
            <a:r>
              <a:rPr lang="en-GB" sz="2400" b="1" dirty="0" smtClean="0">
                <a:solidFill>
                  <a:srgbClr val="0070C0"/>
                </a:solidFill>
              </a:rPr>
              <a:t>who live in London</a:t>
            </a:r>
            <a:r>
              <a:rPr lang="en-GB" sz="2400" b="1" dirty="0" smtClean="0"/>
              <a:t>, will be visiting for two weeks.</a:t>
            </a:r>
          </a:p>
          <a:p>
            <a:pPr>
              <a:buFont typeface="Wingdings 2"/>
              <a:buNone/>
            </a:pPr>
            <a:r>
              <a:rPr lang="en-GB" sz="2400" b="1" dirty="0" smtClean="0">
                <a:solidFill>
                  <a:srgbClr val="0070C0"/>
                </a:solidFill>
              </a:rPr>
              <a:t>While he slept on the sofa</a:t>
            </a:r>
            <a:r>
              <a:rPr lang="en-GB" sz="2400" b="1" dirty="0" smtClean="0"/>
              <a:t>, the dog chewed the leg of the chair.</a:t>
            </a:r>
          </a:p>
          <a:p>
            <a:pPr>
              <a:buFont typeface="Wingdings 2"/>
              <a:buNone/>
            </a:pPr>
            <a:r>
              <a:rPr lang="en-GB" sz="2400" b="1" dirty="0" smtClean="0"/>
              <a:t>She refused to eat it, </a:t>
            </a:r>
            <a:r>
              <a:rPr lang="en-GB" sz="2400" b="1" dirty="0" smtClean="0">
                <a:solidFill>
                  <a:srgbClr val="0070C0"/>
                </a:solidFill>
              </a:rPr>
              <a:t>even though she had said that she liked it.</a:t>
            </a:r>
          </a:p>
          <a:p>
            <a:pPr>
              <a:buNone/>
            </a:pPr>
            <a:r>
              <a:rPr lang="en-GB" sz="2400" dirty="0">
                <a:solidFill>
                  <a:srgbClr val="0070C0"/>
                </a:solidFill>
              </a:rPr>
              <a:t>When a six-foot snake slithered across the </a:t>
            </a:r>
            <a:r>
              <a:rPr lang="en-GB" sz="2400" dirty="0" smtClean="0">
                <a:solidFill>
                  <a:srgbClr val="0070C0"/>
                </a:solidFill>
              </a:rPr>
              <a:t>grass</a:t>
            </a:r>
            <a:r>
              <a:rPr lang="en-GB" sz="2400" dirty="0" smtClean="0"/>
              <a:t>, </a:t>
            </a:r>
            <a:r>
              <a:rPr lang="en-GB" sz="2400" b="1" dirty="0" smtClean="0"/>
              <a:t>Lenny gasped.</a:t>
            </a:r>
          </a:p>
          <a:p>
            <a:pPr>
              <a:buNone/>
            </a:pPr>
            <a:r>
              <a:rPr lang="en-GB" sz="2400" b="1" dirty="0" smtClean="0"/>
              <a:t>Sophie was in trouble, </a:t>
            </a:r>
            <a:r>
              <a:rPr lang="en-GB" sz="2400" b="1" dirty="0" smtClean="0">
                <a:solidFill>
                  <a:srgbClr val="0070C0"/>
                </a:solidFill>
              </a:rPr>
              <a:t>unless she finished her homework in the next thirty minutes!</a:t>
            </a:r>
          </a:p>
          <a:p>
            <a:pPr>
              <a:buFont typeface="Wingdings 2"/>
              <a:buNone/>
            </a:pPr>
            <a:endParaRPr lang="en-GB" sz="2400" b="1" dirty="0" smtClean="0">
              <a:solidFill>
                <a:srgbClr val="0070C0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artisticMosiaicBubbles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32410" y="3006164"/>
            <a:ext cx="1193164" cy="91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1142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96656" y="99076"/>
            <a:ext cx="944977" cy="931036"/>
          </a:xfrm>
          <a:prstGeom prst="rect">
            <a:avLst/>
          </a:prstGeom>
        </p:spPr>
      </p:pic>
      <p:sp>
        <p:nvSpPr>
          <p:cNvPr id="10" name="Content Placeholder 2"/>
          <p:cNvSpPr txBox="1">
            <a:spLocks/>
          </p:cNvSpPr>
          <p:nvPr/>
        </p:nvSpPr>
        <p:spPr>
          <a:xfrm>
            <a:off x="699886" y="2184825"/>
            <a:ext cx="10839583" cy="4473552"/>
          </a:xfrm>
          <a:prstGeom prst="rect">
            <a:avLst/>
          </a:prstGeom>
          <a:solidFill>
            <a:schemeClr val="accent2"/>
          </a:solidFill>
        </p:spPr>
        <p:txBody>
          <a:bodyPr>
            <a:normAutofit/>
          </a:bodyPr>
          <a:lstStyle>
            <a:lvl1pPr marL="274320" indent="-27432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Wingdings 2"/>
              <a:buNone/>
            </a:pPr>
            <a:r>
              <a:rPr lang="en-GB" dirty="0" smtClean="0">
                <a:solidFill>
                  <a:schemeClr val="bg1"/>
                </a:solidFill>
              </a:rPr>
              <a:t>Whenever he calls</a:t>
            </a:r>
            <a:r>
              <a:rPr lang="en-GB" dirty="0" smtClean="0"/>
              <a:t>, she pretends not to be home.</a:t>
            </a:r>
          </a:p>
          <a:p>
            <a:pPr algn="ctr">
              <a:buFont typeface="Wingdings 2"/>
              <a:buNone/>
            </a:pPr>
            <a:endParaRPr lang="en-GB" dirty="0"/>
          </a:p>
          <a:p>
            <a:pPr algn="ctr">
              <a:buFont typeface="Wingdings 2"/>
              <a:buNone/>
            </a:pPr>
            <a:r>
              <a:rPr lang="en-GB" dirty="0" smtClean="0">
                <a:solidFill>
                  <a:schemeClr val="bg1"/>
                </a:solidFill>
              </a:rPr>
              <a:t>I took a long, deep breath </a:t>
            </a:r>
            <a:r>
              <a:rPr lang="en-GB" dirty="0" smtClean="0"/>
              <a:t>before opening the door.</a:t>
            </a:r>
          </a:p>
          <a:p>
            <a:pPr algn="ctr">
              <a:buFont typeface="Wingdings 2"/>
              <a:buNone/>
            </a:pPr>
            <a:endParaRPr lang="en-GB" dirty="0">
              <a:solidFill>
                <a:schemeClr val="bg1"/>
              </a:solidFill>
            </a:endParaRPr>
          </a:p>
          <a:p>
            <a:pPr algn="ctr">
              <a:buFont typeface="Wingdings 2"/>
              <a:buNone/>
            </a:pPr>
            <a:r>
              <a:rPr lang="en-GB" dirty="0" smtClean="0">
                <a:solidFill>
                  <a:schemeClr val="bg1"/>
                </a:solidFill>
              </a:rPr>
              <a:t>She hasn’t stopped swimming </a:t>
            </a:r>
            <a:r>
              <a:rPr lang="en-GB" dirty="0" smtClean="0"/>
              <a:t>since she got in the pool.</a:t>
            </a:r>
          </a:p>
          <a:p>
            <a:pPr algn="ctr">
              <a:buFont typeface="Wingdings 2"/>
              <a:buNone/>
            </a:pPr>
            <a:endParaRPr lang="en-GB" dirty="0">
              <a:solidFill>
                <a:schemeClr val="bg1"/>
              </a:solidFill>
            </a:endParaRPr>
          </a:p>
          <a:p>
            <a:pPr algn="ctr">
              <a:buFont typeface="Wingdings 2"/>
              <a:buNone/>
            </a:pPr>
            <a:r>
              <a:rPr lang="en-GB" dirty="0" smtClean="0">
                <a:solidFill>
                  <a:schemeClr val="bg1"/>
                </a:solidFill>
              </a:rPr>
              <a:t>As he carried his plate into the kitchen </a:t>
            </a:r>
            <a:r>
              <a:rPr lang="en-GB" dirty="0" smtClean="0"/>
              <a:t>Sam tripped on the carpet.</a:t>
            </a:r>
          </a:p>
          <a:p>
            <a:pPr algn="ctr">
              <a:buFont typeface="Wingdings 2"/>
              <a:buNone/>
            </a:pPr>
            <a:endParaRPr lang="en-GB" dirty="0" smtClean="0">
              <a:solidFill>
                <a:schemeClr val="bg1"/>
              </a:solidFill>
            </a:endParaRPr>
          </a:p>
          <a:p>
            <a:pPr algn="ctr">
              <a:buFont typeface="Wingdings 2"/>
              <a:buNone/>
            </a:pPr>
            <a:r>
              <a:rPr lang="en-GB" dirty="0" smtClean="0">
                <a:solidFill>
                  <a:schemeClr val="bg1"/>
                </a:solidFill>
              </a:rPr>
              <a:t>You’re in big trouble </a:t>
            </a:r>
            <a:r>
              <a:rPr lang="en-GB" dirty="0" smtClean="0"/>
              <a:t>when Dad gets home.</a:t>
            </a:r>
            <a:endParaRPr lang="en-GB" dirty="0"/>
          </a:p>
          <a:p>
            <a:pPr algn="ctr">
              <a:buFont typeface="Wingdings 2"/>
              <a:buNone/>
            </a:pPr>
            <a:endParaRPr lang="en-GB" dirty="0" smtClean="0"/>
          </a:p>
          <a:p>
            <a:pPr algn="ctr"/>
            <a:endParaRPr lang="en-GB" dirty="0" smtClean="0"/>
          </a:p>
        </p:txBody>
      </p:sp>
      <p:sp>
        <p:nvSpPr>
          <p:cNvPr id="11" name="TextBox 10"/>
          <p:cNvSpPr txBox="1"/>
          <p:nvPr/>
        </p:nvSpPr>
        <p:spPr>
          <a:xfrm>
            <a:off x="515155" y="528033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 dirty="0"/>
          </a:p>
        </p:txBody>
      </p:sp>
      <p:sp>
        <p:nvSpPr>
          <p:cNvPr id="2" name="Rectangle 1"/>
          <p:cNvSpPr/>
          <p:nvPr/>
        </p:nvSpPr>
        <p:spPr>
          <a:xfrm>
            <a:off x="1545465" y="1524372"/>
            <a:ext cx="9189623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sz="2400" dirty="0"/>
          </a:p>
          <a:p>
            <a:endParaRPr lang="en-GB" sz="2400" dirty="0"/>
          </a:p>
          <a:p>
            <a:endParaRPr lang="en-GB" dirty="0"/>
          </a:p>
          <a:p>
            <a:endParaRPr lang="en-GB" b="1" dirty="0" smtClean="0">
              <a:solidFill>
                <a:srgbClr val="0070C0"/>
              </a:solidFill>
              <a:latin typeface="Arial" panose="020B0604020202020204" pitchFamily="34" charset="0"/>
            </a:endParaRPr>
          </a:p>
          <a:p>
            <a:endParaRPr lang="en-GB" b="1" dirty="0">
              <a:solidFill>
                <a:srgbClr val="0070C0"/>
              </a:solidFill>
              <a:latin typeface="Arial" panose="020B0604020202020204" pitchFamily="34" charset="0"/>
            </a:endParaRPr>
          </a:p>
          <a:p>
            <a:endParaRPr lang="en-GB" b="1" dirty="0">
              <a:solidFill>
                <a:srgbClr val="0070C0"/>
              </a:solidFill>
              <a:latin typeface="Arial" panose="020B060402020202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545465" y="984854"/>
            <a:ext cx="10296168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 smtClean="0"/>
              <a:t>Main or subordinate clause? </a:t>
            </a:r>
            <a:endParaRPr lang="en-GB" sz="3200" b="1" dirty="0"/>
          </a:p>
          <a:p>
            <a:r>
              <a:rPr lang="en-GB" sz="2000" b="1" dirty="0" smtClean="0"/>
              <a:t>The following sentences have been divided into clauses, but which is which?</a:t>
            </a:r>
            <a:endParaRPr lang="en-GB" sz="2000" b="1" dirty="0"/>
          </a:p>
        </p:txBody>
      </p:sp>
      <p:grpSp>
        <p:nvGrpSpPr>
          <p:cNvPr id="19" name="Group 18"/>
          <p:cNvGrpSpPr/>
          <p:nvPr/>
        </p:nvGrpSpPr>
        <p:grpSpPr>
          <a:xfrm>
            <a:off x="692032" y="2232119"/>
            <a:ext cx="1982867" cy="576759"/>
            <a:chOff x="5108166" y="2272180"/>
            <a:chExt cx="2687517" cy="420802"/>
          </a:xfrm>
        </p:grpSpPr>
        <p:sp>
          <p:nvSpPr>
            <p:cNvPr id="20" name="Rounded Rectangle 19"/>
            <p:cNvSpPr/>
            <p:nvPr/>
          </p:nvSpPr>
          <p:spPr>
            <a:xfrm>
              <a:off x="5108166" y="2272180"/>
              <a:ext cx="2168259" cy="420802"/>
            </a:xfrm>
            <a:prstGeom prst="roundRect">
              <a:avLst/>
            </a:prstGeom>
            <a:ln w="57150">
              <a:solidFill>
                <a:schemeClr val="accent5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 sz="1400" dirty="0"/>
            </a:p>
          </p:txBody>
        </p:sp>
        <p:cxnSp>
          <p:nvCxnSpPr>
            <p:cNvPr id="21" name="Straight Arrow Connector 20"/>
            <p:cNvCxnSpPr/>
            <p:nvPr/>
          </p:nvCxnSpPr>
          <p:spPr>
            <a:xfrm flipV="1">
              <a:off x="7248873" y="2430021"/>
              <a:ext cx="546810" cy="6283"/>
            </a:xfrm>
            <a:prstGeom prst="straightConnector1">
              <a:avLst/>
            </a:prstGeom>
            <a:ln w="57150">
              <a:solidFill>
                <a:schemeClr val="accent5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" name="Rounded Rectangle 22"/>
          <p:cNvSpPr/>
          <p:nvPr/>
        </p:nvSpPr>
        <p:spPr>
          <a:xfrm>
            <a:off x="9925038" y="2160080"/>
            <a:ext cx="1614432" cy="576759"/>
          </a:xfrm>
          <a:prstGeom prst="roundRect">
            <a:avLst/>
          </a:prstGeom>
          <a:ln w="57150">
            <a:solidFill>
              <a:schemeClr val="accent5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1400" dirty="0"/>
          </a:p>
        </p:txBody>
      </p:sp>
      <p:cxnSp>
        <p:nvCxnSpPr>
          <p:cNvPr id="25" name="Straight Arrow Connector 24"/>
          <p:cNvCxnSpPr/>
          <p:nvPr/>
        </p:nvCxnSpPr>
        <p:spPr>
          <a:xfrm flipH="1">
            <a:off x="9541925" y="2489457"/>
            <a:ext cx="406654" cy="4411"/>
          </a:xfrm>
          <a:prstGeom prst="straightConnector1">
            <a:avLst/>
          </a:prstGeom>
          <a:ln w="57150">
            <a:solidFill>
              <a:schemeClr val="accent5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9" name="Group 28"/>
          <p:cNvGrpSpPr/>
          <p:nvPr/>
        </p:nvGrpSpPr>
        <p:grpSpPr>
          <a:xfrm>
            <a:off x="438920" y="3160184"/>
            <a:ext cx="1984174" cy="576759"/>
            <a:chOff x="5108166" y="2272180"/>
            <a:chExt cx="2719084" cy="420802"/>
          </a:xfrm>
        </p:grpSpPr>
        <p:sp>
          <p:nvSpPr>
            <p:cNvPr id="30" name="Rounded Rectangle 29"/>
            <p:cNvSpPr/>
            <p:nvPr/>
          </p:nvSpPr>
          <p:spPr>
            <a:xfrm>
              <a:off x="5108166" y="2272180"/>
              <a:ext cx="2168259" cy="420802"/>
            </a:xfrm>
            <a:prstGeom prst="roundRect">
              <a:avLst/>
            </a:prstGeom>
            <a:ln w="57150">
              <a:solidFill>
                <a:schemeClr val="accent5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 sz="1400" dirty="0"/>
            </a:p>
          </p:txBody>
        </p:sp>
        <p:cxnSp>
          <p:nvCxnSpPr>
            <p:cNvPr id="31" name="Straight Arrow Connector 30"/>
            <p:cNvCxnSpPr/>
            <p:nvPr/>
          </p:nvCxnSpPr>
          <p:spPr>
            <a:xfrm flipV="1">
              <a:off x="7248873" y="2433839"/>
              <a:ext cx="578377" cy="2465"/>
            </a:xfrm>
            <a:prstGeom prst="straightConnector1">
              <a:avLst/>
            </a:prstGeom>
            <a:ln w="57150">
              <a:solidFill>
                <a:schemeClr val="accent5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2" name="Rounded Rectangle 31"/>
          <p:cNvSpPr/>
          <p:nvPr/>
        </p:nvSpPr>
        <p:spPr>
          <a:xfrm>
            <a:off x="10098748" y="3138009"/>
            <a:ext cx="1742885" cy="576759"/>
          </a:xfrm>
          <a:prstGeom prst="roundRect">
            <a:avLst/>
          </a:prstGeom>
          <a:ln w="57150">
            <a:solidFill>
              <a:schemeClr val="accent5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1400" dirty="0"/>
          </a:p>
        </p:txBody>
      </p:sp>
      <p:cxnSp>
        <p:nvCxnSpPr>
          <p:cNvPr id="33" name="Straight Arrow Connector 32"/>
          <p:cNvCxnSpPr>
            <a:stCxn id="32" idx="1"/>
          </p:cNvCxnSpPr>
          <p:nvPr/>
        </p:nvCxnSpPr>
        <p:spPr>
          <a:xfrm flipH="1" flipV="1">
            <a:off x="9614278" y="3415440"/>
            <a:ext cx="484470" cy="10949"/>
          </a:xfrm>
          <a:prstGeom prst="straightConnector1">
            <a:avLst/>
          </a:prstGeom>
          <a:ln w="57150">
            <a:solidFill>
              <a:schemeClr val="accent5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5" name="Group 34"/>
          <p:cNvGrpSpPr/>
          <p:nvPr/>
        </p:nvGrpSpPr>
        <p:grpSpPr>
          <a:xfrm>
            <a:off x="194388" y="4099670"/>
            <a:ext cx="1935340" cy="576759"/>
            <a:chOff x="4734462" y="2272179"/>
            <a:chExt cx="2977549" cy="420802"/>
          </a:xfrm>
        </p:grpSpPr>
        <p:sp>
          <p:nvSpPr>
            <p:cNvPr id="36" name="Rounded Rectangle 35"/>
            <p:cNvSpPr/>
            <p:nvPr/>
          </p:nvSpPr>
          <p:spPr>
            <a:xfrm>
              <a:off x="4734462" y="2272179"/>
              <a:ext cx="2168259" cy="420802"/>
            </a:xfrm>
            <a:prstGeom prst="roundRect">
              <a:avLst/>
            </a:prstGeom>
            <a:ln w="57150">
              <a:solidFill>
                <a:schemeClr val="accent5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 sz="1400" dirty="0"/>
            </a:p>
          </p:txBody>
        </p:sp>
        <p:cxnSp>
          <p:nvCxnSpPr>
            <p:cNvPr id="37" name="Straight Arrow Connector 36"/>
            <p:cNvCxnSpPr>
              <a:stCxn id="36" idx="3"/>
            </p:cNvCxnSpPr>
            <p:nvPr/>
          </p:nvCxnSpPr>
          <p:spPr>
            <a:xfrm>
              <a:off x="6902722" y="2482580"/>
              <a:ext cx="809289" cy="1"/>
            </a:xfrm>
            <a:prstGeom prst="straightConnector1">
              <a:avLst/>
            </a:prstGeom>
            <a:ln w="57150">
              <a:solidFill>
                <a:schemeClr val="accent5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0" name="Rounded Rectangle 39"/>
          <p:cNvSpPr/>
          <p:nvPr/>
        </p:nvSpPr>
        <p:spPr>
          <a:xfrm>
            <a:off x="10440882" y="4016573"/>
            <a:ext cx="1400751" cy="576759"/>
          </a:xfrm>
          <a:prstGeom prst="roundRect">
            <a:avLst/>
          </a:prstGeom>
          <a:ln w="57150">
            <a:solidFill>
              <a:schemeClr val="accent5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1400" dirty="0"/>
          </a:p>
        </p:txBody>
      </p:sp>
      <p:cxnSp>
        <p:nvCxnSpPr>
          <p:cNvPr id="41" name="Straight Arrow Connector 40"/>
          <p:cNvCxnSpPr/>
          <p:nvPr/>
        </p:nvCxnSpPr>
        <p:spPr>
          <a:xfrm flipH="1">
            <a:off x="10064533" y="4304952"/>
            <a:ext cx="353299" cy="4411"/>
          </a:xfrm>
          <a:prstGeom prst="straightConnector1">
            <a:avLst/>
          </a:prstGeom>
          <a:ln w="57150">
            <a:solidFill>
              <a:schemeClr val="accent5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2" name="Group 41"/>
          <p:cNvGrpSpPr/>
          <p:nvPr/>
        </p:nvGrpSpPr>
        <p:grpSpPr>
          <a:xfrm>
            <a:off x="145517" y="4929053"/>
            <a:ext cx="1458191" cy="576759"/>
            <a:chOff x="4734462" y="2272179"/>
            <a:chExt cx="2793001" cy="420802"/>
          </a:xfrm>
        </p:grpSpPr>
        <p:sp>
          <p:nvSpPr>
            <p:cNvPr id="43" name="Rounded Rectangle 42"/>
            <p:cNvSpPr/>
            <p:nvPr/>
          </p:nvSpPr>
          <p:spPr>
            <a:xfrm>
              <a:off x="4734462" y="2272179"/>
              <a:ext cx="2168259" cy="420802"/>
            </a:xfrm>
            <a:prstGeom prst="roundRect">
              <a:avLst/>
            </a:prstGeom>
            <a:ln w="57150">
              <a:solidFill>
                <a:schemeClr val="accent5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 sz="1400" dirty="0"/>
            </a:p>
          </p:txBody>
        </p:sp>
        <p:cxnSp>
          <p:nvCxnSpPr>
            <p:cNvPr id="44" name="Straight Arrow Connector 43"/>
            <p:cNvCxnSpPr>
              <a:stCxn id="43" idx="3"/>
            </p:cNvCxnSpPr>
            <p:nvPr/>
          </p:nvCxnSpPr>
          <p:spPr>
            <a:xfrm flipV="1">
              <a:off x="6902721" y="2482580"/>
              <a:ext cx="624742" cy="1"/>
            </a:xfrm>
            <a:prstGeom prst="straightConnector1">
              <a:avLst/>
            </a:prstGeom>
            <a:ln w="57150">
              <a:solidFill>
                <a:schemeClr val="accent5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6" name="Rounded Rectangle 45"/>
          <p:cNvSpPr/>
          <p:nvPr/>
        </p:nvSpPr>
        <p:spPr>
          <a:xfrm>
            <a:off x="10985443" y="4888245"/>
            <a:ext cx="1090340" cy="576759"/>
          </a:xfrm>
          <a:prstGeom prst="roundRect">
            <a:avLst/>
          </a:prstGeom>
          <a:ln w="57150">
            <a:solidFill>
              <a:schemeClr val="accent5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1400" dirty="0"/>
          </a:p>
        </p:txBody>
      </p:sp>
      <p:cxnSp>
        <p:nvCxnSpPr>
          <p:cNvPr id="47" name="Straight Arrow Connector 46"/>
          <p:cNvCxnSpPr>
            <a:stCxn id="46" idx="1"/>
          </p:cNvCxnSpPr>
          <p:nvPr/>
        </p:nvCxnSpPr>
        <p:spPr>
          <a:xfrm flipH="1">
            <a:off x="10683724" y="5176625"/>
            <a:ext cx="301719" cy="40807"/>
          </a:xfrm>
          <a:prstGeom prst="straightConnector1">
            <a:avLst/>
          </a:prstGeom>
          <a:ln w="57150">
            <a:solidFill>
              <a:schemeClr val="accent5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2" name="Group 51"/>
          <p:cNvGrpSpPr/>
          <p:nvPr/>
        </p:nvGrpSpPr>
        <p:grpSpPr>
          <a:xfrm>
            <a:off x="1053475" y="5978870"/>
            <a:ext cx="1935340" cy="576759"/>
            <a:chOff x="4734462" y="2272179"/>
            <a:chExt cx="2977549" cy="420802"/>
          </a:xfrm>
        </p:grpSpPr>
        <p:sp>
          <p:nvSpPr>
            <p:cNvPr id="53" name="Rounded Rectangle 52"/>
            <p:cNvSpPr/>
            <p:nvPr/>
          </p:nvSpPr>
          <p:spPr>
            <a:xfrm>
              <a:off x="4734462" y="2272179"/>
              <a:ext cx="2168259" cy="420802"/>
            </a:xfrm>
            <a:prstGeom prst="roundRect">
              <a:avLst/>
            </a:prstGeom>
            <a:ln w="57150">
              <a:solidFill>
                <a:schemeClr val="accent5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 sz="1400" dirty="0"/>
            </a:p>
          </p:txBody>
        </p:sp>
        <p:cxnSp>
          <p:nvCxnSpPr>
            <p:cNvPr id="54" name="Straight Arrow Connector 53"/>
            <p:cNvCxnSpPr>
              <a:stCxn id="53" idx="3"/>
            </p:cNvCxnSpPr>
            <p:nvPr/>
          </p:nvCxnSpPr>
          <p:spPr>
            <a:xfrm>
              <a:off x="6902722" y="2482580"/>
              <a:ext cx="809289" cy="1"/>
            </a:xfrm>
            <a:prstGeom prst="straightConnector1">
              <a:avLst/>
            </a:prstGeom>
            <a:ln w="57150">
              <a:solidFill>
                <a:schemeClr val="accent5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5" name="Rounded Rectangle 54"/>
          <p:cNvSpPr/>
          <p:nvPr/>
        </p:nvSpPr>
        <p:spPr>
          <a:xfrm>
            <a:off x="9701353" y="5932478"/>
            <a:ext cx="1400751" cy="576759"/>
          </a:xfrm>
          <a:prstGeom prst="roundRect">
            <a:avLst/>
          </a:prstGeom>
          <a:ln w="57150">
            <a:solidFill>
              <a:schemeClr val="accent5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1400" dirty="0"/>
          </a:p>
        </p:txBody>
      </p:sp>
      <p:cxnSp>
        <p:nvCxnSpPr>
          <p:cNvPr id="56" name="Straight Arrow Connector 55"/>
          <p:cNvCxnSpPr>
            <a:stCxn id="55" idx="1"/>
          </p:cNvCxnSpPr>
          <p:nvPr/>
        </p:nvCxnSpPr>
        <p:spPr>
          <a:xfrm flipH="1">
            <a:off x="9271956" y="6220858"/>
            <a:ext cx="429397" cy="4410"/>
          </a:xfrm>
          <a:prstGeom prst="straightConnector1">
            <a:avLst/>
          </a:prstGeom>
          <a:ln w="57150">
            <a:solidFill>
              <a:schemeClr val="accent5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269091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96656" y="99076"/>
            <a:ext cx="944977" cy="931036"/>
          </a:xfrm>
          <a:prstGeom prst="rect">
            <a:avLst/>
          </a:prstGeom>
        </p:spPr>
      </p:pic>
      <p:sp>
        <p:nvSpPr>
          <p:cNvPr id="10" name="Content Placeholder 2"/>
          <p:cNvSpPr txBox="1">
            <a:spLocks/>
          </p:cNvSpPr>
          <p:nvPr/>
        </p:nvSpPr>
        <p:spPr>
          <a:xfrm>
            <a:off x="699886" y="2184825"/>
            <a:ext cx="10839583" cy="4473552"/>
          </a:xfrm>
          <a:prstGeom prst="rect">
            <a:avLst/>
          </a:prstGeom>
          <a:solidFill>
            <a:schemeClr val="accent2"/>
          </a:solidFill>
        </p:spPr>
        <p:txBody>
          <a:bodyPr>
            <a:normAutofit/>
          </a:bodyPr>
          <a:lstStyle>
            <a:lvl1pPr marL="274320" indent="-27432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Wingdings 2"/>
              <a:buNone/>
            </a:pPr>
            <a:r>
              <a:rPr lang="en-GB" dirty="0" smtClean="0">
                <a:solidFill>
                  <a:schemeClr val="bg1"/>
                </a:solidFill>
              </a:rPr>
              <a:t>Whenever he calls</a:t>
            </a:r>
            <a:r>
              <a:rPr lang="en-GB" dirty="0" smtClean="0"/>
              <a:t>, she pretends not to be home.</a:t>
            </a:r>
          </a:p>
          <a:p>
            <a:pPr algn="ctr">
              <a:buFont typeface="Wingdings 2"/>
              <a:buNone/>
            </a:pPr>
            <a:endParaRPr lang="en-GB" dirty="0"/>
          </a:p>
          <a:p>
            <a:pPr algn="ctr">
              <a:buFont typeface="Wingdings 2"/>
              <a:buNone/>
            </a:pPr>
            <a:r>
              <a:rPr lang="en-GB" dirty="0" smtClean="0">
                <a:solidFill>
                  <a:schemeClr val="bg1"/>
                </a:solidFill>
              </a:rPr>
              <a:t>I took a long, deep breath </a:t>
            </a:r>
            <a:r>
              <a:rPr lang="en-GB" dirty="0" smtClean="0"/>
              <a:t>before opening the door.</a:t>
            </a:r>
          </a:p>
          <a:p>
            <a:pPr algn="ctr">
              <a:buFont typeface="Wingdings 2"/>
              <a:buNone/>
            </a:pPr>
            <a:endParaRPr lang="en-GB" dirty="0">
              <a:solidFill>
                <a:schemeClr val="bg1"/>
              </a:solidFill>
            </a:endParaRPr>
          </a:p>
          <a:p>
            <a:pPr algn="ctr">
              <a:buFont typeface="Wingdings 2"/>
              <a:buNone/>
            </a:pPr>
            <a:r>
              <a:rPr lang="en-GB" dirty="0" smtClean="0">
                <a:solidFill>
                  <a:schemeClr val="bg1"/>
                </a:solidFill>
              </a:rPr>
              <a:t>She hasn’t stopped swimming </a:t>
            </a:r>
            <a:r>
              <a:rPr lang="en-GB" dirty="0" smtClean="0"/>
              <a:t>since she got in the pool.</a:t>
            </a:r>
          </a:p>
          <a:p>
            <a:pPr algn="ctr">
              <a:buFont typeface="Wingdings 2"/>
              <a:buNone/>
            </a:pPr>
            <a:endParaRPr lang="en-GB" dirty="0">
              <a:solidFill>
                <a:schemeClr val="bg1"/>
              </a:solidFill>
            </a:endParaRPr>
          </a:p>
          <a:p>
            <a:pPr algn="ctr">
              <a:buFont typeface="Wingdings 2"/>
              <a:buNone/>
            </a:pPr>
            <a:r>
              <a:rPr lang="en-GB" dirty="0" smtClean="0">
                <a:solidFill>
                  <a:schemeClr val="bg1"/>
                </a:solidFill>
              </a:rPr>
              <a:t>As he carried his plate into the kitchen </a:t>
            </a:r>
            <a:r>
              <a:rPr lang="en-GB" dirty="0" smtClean="0"/>
              <a:t>Sam tripped on the carpet.</a:t>
            </a:r>
          </a:p>
          <a:p>
            <a:pPr algn="ctr">
              <a:buFont typeface="Wingdings 2"/>
              <a:buNone/>
            </a:pPr>
            <a:endParaRPr lang="en-GB" dirty="0" smtClean="0">
              <a:solidFill>
                <a:schemeClr val="bg1"/>
              </a:solidFill>
            </a:endParaRPr>
          </a:p>
          <a:p>
            <a:pPr algn="ctr">
              <a:buFont typeface="Wingdings 2"/>
              <a:buNone/>
            </a:pPr>
            <a:r>
              <a:rPr lang="en-GB" dirty="0" smtClean="0">
                <a:solidFill>
                  <a:schemeClr val="bg1"/>
                </a:solidFill>
              </a:rPr>
              <a:t>You’re in big trouble </a:t>
            </a:r>
            <a:r>
              <a:rPr lang="en-GB" dirty="0" smtClean="0"/>
              <a:t>when Dad gets home.</a:t>
            </a:r>
            <a:endParaRPr lang="en-GB" dirty="0"/>
          </a:p>
          <a:p>
            <a:pPr algn="ctr">
              <a:buFont typeface="Wingdings 2"/>
              <a:buNone/>
            </a:pPr>
            <a:endParaRPr lang="en-GB" dirty="0" smtClean="0"/>
          </a:p>
          <a:p>
            <a:pPr algn="ctr"/>
            <a:endParaRPr lang="en-GB" dirty="0" smtClean="0"/>
          </a:p>
        </p:txBody>
      </p:sp>
      <p:sp>
        <p:nvSpPr>
          <p:cNvPr id="11" name="TextBox 10"/>
          <p:cNvSpPr txBox="1"/>
          <p:nvPr/>
        </p:nvSpPr>
        <p:spPr>
          <a:xfrm>
            <a:off x="515155" y="528033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 dirty="0"/>
          </a:p>
        </p:txBody>
      </p:sp>
      <p:sp>
        <p:nvSpPr>
          <p:cNvPr id="2" name="Rectangle 1"/>
          <p:cNvSpPr/>
          <p:nvPr/>
        </p:nvSpPr>
        <p:spPr>
          <a:xfrm>
            <a:off x="1545465" y="1524372"/>
            <a:ext cx="9189623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sz="2400" dirty="0"/>
          </a:p>
          <a:p>
            <a:endParaRPr lang="en-GB" sz="2400" dirty="0"/>
          </a:p>
          <a:p>
            <a:endParaRPr lang="en-GB" dirty="0"/>
          </a:p>
          <a:p>
            <a:endParaRPr lang="en-GB" b="1" dirty="0" smtClean="0">
              <a:solidFill>
                <a:srgbClr val="0070C0"/>
              </a:solidFill>
              <a:latin typeface="Arial" panose="020B0604020202020204" pitchFamily="34" charset="0"/>
            </a:endParaRPr>
          </a:p>
          <a:p>
            <a:endParaRPr lang="en-GB" b="1" dirty="0">
              <a:solidFill>
                <a:srgbClr val="0070C0"/>
              </a:solidFill>
              <a:latin typeface="Arial" panose="020B0604020202020204" pitchFamily="34" charset="0"/>
            </a:endParaRPr>
          </a:p>
          <a:p>
            <a:endParaRPr lang="en-GB" b="1" dirty="0">
              <a:solidFill>
                <a:srgbClr val="0070C0"/>
              </a:solidFill>
              <a:latin typeface="Arial" panose="020B060402020202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545465" y="984854"/>
            <a:ext cx="10296168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 smtClean="0"/>
              <a:t>Main or subordinate clause? </a:t>
            </a:r>
            <a:endParaRPr lang="en-GB" sz="3200" b="1" dirty="0"/>
          </a:p>
          <a:p>
            <a:r>
              <a:rPr lang="en-GB" sz="2000" b="1" dirty="0" smtClean="0"/>
              <a:t>The following sentences have been divided into clauses, but which is which?</a:t>
            </a:r>
            <a:endParaRPr lang="en-GB" sz="2000" b="1" dirty="0"/>
          </a:p>
        </p:txBody>
      </p:sp>
      <p:grpSp>
        <p:nvGrpSpPr>
          <p:cNvPr id="19" name="Group 18"/>
          <p:cNvGrpSpPr/>
          <p:nvPr/>
        </p:nvGrpSpPr>
        <p:grpSpPr>
          <a:xfrm>
            <a:off x="692032" y="2232119"/>
            <a:ext cx="1982867" cy="576759"/>
            <a:chOff x="5108166" y="2272180"/>
            <a:chExt cx="2687517" cy="420802"/>
          </a:xfrm>
        </p:grpSpPr>
        <p:sp>
          <p:nvSpPr>
            <p:cNvPr id="20" name="Rounded Rectangle 19"/>
            <p:cNvSpPr/>
            <p:nvPr/>
          </p:nvSpPr>
          <p:spPr>
            <a:xfrm>
              <a:off x="5108166" y="2272180"/>
              <a:ext cx="2168259" cy="420802"/>
            </a:xfrm>
            <a:prstGeom prst="roundRect">
              <a:avLst/>
            </a:prstGeom>
            <a:ln w="57150">
              <a:solidFill>
                <a:schemeClr val="accent5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sz="1600" b="1" dirty="0" smtClean="0">
                  <a:solidFill>
                    <a:srgbClr val="FF0000"/>
                  </a:solidFill>
                </a:rPr>
                <a:t>Subordinate clause</a:t>
              </a:r>
              <a:endParaRPr lang="en-GB" sz="1600" b="1" dirty="0">
                <a:solidFill>
                  <a:srgbClr val="FF0000"/>
                </a:solidFill>
              </a:endParaRPr>
            </a:p>
          </p:txBody>
        </p:sp>
        <p:cxnSp>
          <p:nvCxnSpPr>
            <p:cNvPr id="21" name="Straight Arrow Connector 20"/>
            <p:cNvCxnSpPr/>
            <p:nvPr/>
          </p:nvCxnSpPr>
          <p:spPr>
            <a:xfrm flipV="1">
              <a:off x="7248873" y="2430021"/>
              <a:ext cx="546810" cy="6283"/>
            </a:xfrm>
            <a:prstGeom prst="straightConnector1">
              <a:avLst/>
            </a:prstGeom>
            <a:ln w="57150">
              <a:solidFill>
                <a:schemeClr val="accent5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" name="Rounded Rectangle 22"/>
          <p:cNvSpPr/>
          <p:nvPr/>
        </p:nvSpPr>
        <p:spPr>
          <a:xfrm>
            <a:off x="9925038" y="2160080"/>
            <a:ext cx="1614432" cy="576759"/>
          </a:xfrm>
          <a:prstGeom prst="roundRect">
            <a:avLst/>
          </a:prstGeom>
          <a:ln w="57150">
            <a:solidFill>
              <a:schemeClr val="accent5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solidFill>
                  <a:srgbClr val="FF0000"/>
                </a:solidFill>
              </a:rPr>
              <a:t>Main clause</a:t>
            </a:r>
            <a:endParaRPr lang="en-GB" sz="1400" b="1" dirty="0">
              <a:solidFill>
                <a:srgbClr val="FF0000"/>
              </a:solidFill>
            </a:endParaRPr>
          </a:p>
        </p:txBody>
      </p:sp>
      <p:cxnSp>
        <p:nvCxnSpPr>
          <p:cNvPr id="25" name="Straight Arrow Connector 24"/>
          <p:cNvCxnSpPr/>
          <p:nvPr/>
        </p:nvCxnSpPr>
        <p:spPr>
          <a:xfrm flipH="1">
            <a:off x="9541925" y="2489457"/>
            <a:ext cx="406654" cy="4411"/>
          </a:xfrm>
          <a:prstGeom prst="straightConnector1">
            <a:avLst/>
          </a:prstGeom>
          <a:ln w="57150">
            <a:solidFill>
              <a:schemeClr val="accent5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9" name="Group 28"/>
          <p:cNvGrpSpPr/>
          <p:nvPr/>
        </p:nvGrpSpPr>
        <p:grpSpPr>
          <a:xfrm>
            <a:off x="438920" y="3160184"/>
            <a:ext cx="1984174" cy="576759"/>
            <a:chOff x="5108166" y="2272180"/>
            <a:chExt cx="2719084" cy="420802"/>
          </a:xfrm>
        </p:grpSpPr>
        <p:sp>
          <p:nvSpPr>
            <p:cNvPr id="30" name="Rounded Rectangle 29"/>
            <p:cNvSpPr/>
            <p:nvPr/>
          </p:nvSpPr>
          <p:spPr>
            <a:xfrm>
              <a:off x="5108166" y="2272180"/>
              <a:ext cx="2168259" cy="420802"/>
            </a:xfrm>
            <a:prstGeom prst="roundRect">
              <a:avLst/>
            </a:prstGeom>
            <a:ln w="57150">
              <a:solidFill>
                <a:schemeClr val="accent5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sz="1400" b="1" dirty="0" smtClean="0">
                  <a:solidFill>
                    <a:srgbClr val="FF0000"/>
                  </a:solidFill>
                </a:rPr>
                <a:t>Main clause</a:t>
              </a:r>
              <a:endParaRPr lang="en-GB" sz="1400" b="1" dirty="0">
                <a:solidFill>
                  <a:srgbClr val="FF0000"/>
                </a:solidFill>
              </a:endParaRPr>
            </a:p>
          </p:txBody>
        </p:sp>
        <p:cxnSp>
          <p:nvCxnSpPr>
            <p:cNvPr id="31" name="Straight Arrow Connector 30"/>
            <p:cNvCxnSpPr/>
            <p:nvPr/>
          </p:nvCxnSpPr>
          <p:spPr>
            <a:xfrm flipV="1">
              <a:off x="7248873" y="2433839"/>
              <a:ext cx="578377" cy="2465"/>
            </a:xfrm>
            <a:prstGeom prst="straightConnector1">
              <a:avLst/>
            </a:prstGeom>
            <a:ln w="57150">
              <a:solidFill>
                <a:schemeClr val="accent5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2" name="Rounded Rectangle 31"/>
          <p:cNvSpPr/>
          <p:nvPr/>
        </p:nvSpPr>
        <p:spPr>
          <a:xfrm>
            <a:off x="10098748" y="3138009"/>
            <a:ext cx="1742885" cy="576759"/>
          </a:xfrm>
          <a:prstGeom prst="roundRect">
            <a:avLst/>
          </a:prstGeom>
          <a:ln w="57150">
            <a:solidFill>
              <a:schemeClr val="accent5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solidFill>
                  <a:srgbClr val="FF0000"/>
                </a:solidFill>
              </a:rPr>
              <a:t>Subordinate clause</a:t>
            </a:r>
          </a:p>
        </p:txBody>
      </p:sp>
      <p:cxnSp>
        <p:nvCxnSpPr>
          <p:cNvPr id="33" name="Straight Arrow Connector 32"/>
          <p:cNvCxnSpPr>
            <a:stCxn id="32" idx="1"/>
          </p:cNvCxnSpPr>
          <p:nvPr/>
        </p:nvCxnSpPr>
        <p:spPr>
          <a:xfrm flipH="1" flipV="1">
            <a:off x="9614278" y="3415440"/>
            <a:ext cx="484470" cy="10949"/>
          </a:xfrm>
          <a:prstGeom prst="straightConnector1">
            <a:avLst/>
          </a:prstGeom>
          <a:ln w="57150">
            <a:solidFill>
              <a:schemeClr val="accent5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5" name="Group 34"/>
          <p:cNvGrpSpPr/>
          <p:nvPr/>
        </p:nvGrpSpPr>
        <p:grpSpPr>
          <a:xfrm>
            <a:off x="194388" y="4099670"/>
            <a:ext cx="1935340" cy="576759"/>
            <a:chOff x="4734462" y="2272179"/>
            <a:chExt cx="2977549" cy="420802"/>
          </a:xfrm>
        </p:grpSpPr>
        <p:sp>
          <p:nvSpPr>
            <p:cNvPr id="36" name="Rounded Rectangle 35"/>
            <p:cNvSpPr/>
            <p:nvPr/>
          </p:nvSpPr>
          <p:spPr>
            <a:xfrm>
              <a:off x="4734462" y="2272179"/>
              <a:ext cx="2168259" cy="420802"/>
            </a:xfrm>
            <a:prstGeom prst="roundRect">
              <a:avLst/>
            </a:prstGeom>
            <a:ln w="57150">
              <a:solidFill>
                <a:schemeClr val="accent5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sz="1400" b="1" dirty="0" smtClean="0">
                  <a:solidFill>
                    <a:srgbClr val="FF0000"/>
                  </a:solidFill>
                </a:rPr>
                <a:t>Main clause</a:t>
              </a:r>
              <a:endParaRPr lang="en-GB" sz="1400" b="1" dirty="0">
                <a:solidFill>
                  <a:srgbClr val="FF0000"/>
                </a:solidFill>
              </a:endParaRPr>
            </a:p>
          </p:txBody>
        </p:sp>
        <p:cxnSp>
          <p:nvCxnSpPr>
            <p:cNvPr id="37" name="Straight Arrow Connector 36"/>
            <p:cNvCxnSpPr>
              <a:stCxn id="36" idx="3"/>
            </p:cNvCxnSpPr>
            <p:nvPr/>
          </p:nvCxnSpPr>
          <p:spPr>
            <a:xfrm>
              <a:off x="6902722" y="2482580"/>
              <a:ext cx="809289" cy="1"/>
            </a:xfrm>
            <a:prstGeom prst="straightConnector1">
              <a:avLst/>
            </a:prstGeom>
            <a:ln w="57150">
              <a:solidFill>
                <a:schemeClr val="accent5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0" name="Rounded Rectangle 39"/>
          <p:cNvSpPr/>
          <p:nvPr/>
        </p:nvSpPr>
        <p:spPr>
          <a:xfrm>
            <a:off x="10440882" y="4016573"/>
            <a:ext cx="1400751" cy="576759"/>
          </a:xfrm>
          <a:prstGeom prst="roundRect">
            <a:avLst/>
          </a:prstGeom>
          <a:ln w="57150">
            <a:solidFill>
              <a:schemeClr val="accent5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solidFill>
                  <a:srgbClr val="FF0000"/>
                </a:solidFill>
              </a:rPr>
              <a:t>Subordinate clause</a:t>
            </a:r>
          </a:p>
        </p:txBody>
      </p:sp>
      <p:cxnSp>
        <p:nvCxnSpPr>
          <p:cNvPr id="41" name="Straight Arrow Connector 40"/>
          <p:cNvCxnSpPr/>
          <p:nvPr/>
        </p:nvCxnSpPr>
        <p:spPr>
          <a:xfrm flipH="1">
            <a:off x="10064533" y="4304952"/>
            <a:ext cx="353299" cy="4411"/>
          </a:xfrm>
          <a:prstGeom prst="straightConnector1">
            <a:avLst/>
          </a:prstGeom>
          <a:ln w="57150">
            <a:solidFill>
              <a:schemeClr val="accent5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2" name="Group 41"/>
          <p:cNvGrpSpPr/>
          <p:nvPr/>
        </p:nvGrpSpPr>
        <p:grpSpPr>
          <a:xfrm>
            <a:off x="145517" y="4929053"/>
            <a:ext cx="1458191" cy="576759"/>
            <a:chOff x="4734462" y="2272179"/>
            <a:chExt cx="2793001" cy="420802"/>
          </a:xfrm>
        </p:grpSpPr>
        <p:sp>
          <p:nvSpPr>
            <p:cNvPr id="43" name="Rounded Rectangle 42"/>
            <p:cNvSpPr/>
            <p:nvPr/>
          </p:nvSpPr>
          <p:spPr>
            <a:xfrm>
              <a:off x="4734462" y="2272179"/>
              <a:ext cx="2168259" cy="420802"/>
            </a:xfrm>
            <a:prstGeom prst="roundRect">
              <a:avLst/>
            </a:prstGeom>
            <a:ln w="57150">
              <a:solidFill>
                <a:schemeClr val="accent5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sz="1200" b="1" dirty="0" smtClean="0">
                  <a:solidFill>
                    <a:srgbClr val="FF0000"/>
                  </a:solidFill>
                </a:rPr>
                <a:t>Subordinate clause</a:t>
              </a:r>
              <a:endParaRPr lang="en-GB" sz="1200" b="1" dirty="0">
                <a:solidFill>
                  <a:srgbClr val="FF0000"/>
                </a:solidFill>
              </a:endParaRPr>
            </a:p>
          </p:txBody>
        </p:sp>
        <p:cxnSp>
          <p:nvCxnSpPr>
            <p:cNvPr id="44" name="Straight Arrow Connector 43"/>
            <p:cNvCxnSpPr>
              <a:stCxn id="43" idx="3"/>
            </p:cNvCxnSpPr>
            <p:nvPr/>
          </p:nvCxnSpPr>
          <p:spPr>
            <a:xfrm flipV="1">
              <a:off x="6902721" y="2482580"/>
              <a:ext cx="624742" cy="1"/>
            </a:xfrm>
            <a:prstGeom prst="straightConnector1">
              <a:avLst/>
            </a:prstGeom>
            <a:ln w="57150">
              <a:solidFill>
                <a:schemeClr val="accent5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6" name="Rounded Rectangle 45"/>
          <p:cNvSpPr/>
          <p:nvPr/>
        </p:nvSpPr>
        <p:spPr>
          <a:xfrm>
            <a:off x="10985443" y="4888245"/>
            <a:ext cx="1090340" cy="576759"/>
          </a:xfrm>
          <a:prstGeom prst="roundRect">
            <a:avLst/>
          </a:prstGeom>
          <a:ln w="57150">
            <a:solidFill>
              <a:schemeClr val="accent5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solidFill>
                  <a:srgbClr val="FF0000"/>
                </a:solidFill>
              </a:rPr>
              <a:t>Main clause</a:t>
            </a:r>
            <a:endParaRPr lang="en-GB" sz="1400" b="1" dirty="0">
              <a:solidFill>
                <a:srgbClr val="FF0000"/>
              </a:solidFill>
            </a:endParaRPr>
          </a:p>
        </p:txBody>
      </p:sp>
      <p:cxnSp>
        <p:nvCxnSpPr>
          <p:cNvPr id="47" name="Straight Arrow Connector 46"/>
          <p:cNvCxnSpPr>
            <a:stCxn id="46" idx="1"/>
          </p:cNvCxnSpPr>
          <p:nvPr/>
        </p:nvCxnSpPr>
        <p:spPr>
          <a:xfrm flipH="1">
            <a:off x="10683724" y="5176625"/>
            <a:ext cx="301719" cy="40807"/>
          </a:xfrm>
          <a:prstGeom prst="straightConnector1">
            <a:avLst/>
          </a:prstGeom>
          <a:ln w="57150">
            <a:solidFill>
              <a:schemeClr val="accent5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2" name="Group 51"/>
          <p:cNvGrpSpPr/>
          <p:nvPr/>
        </p:nvGrpSpPr>
        <p:grpSpPr>
          <a:xfrm>
            <a:off x="1053475" y="5978870"/>
            <a:ext cx="1935340" cy="576759"/>
            <a:chOff x="4734462" y="2272179"/>
            <a:chExt cx="2977549" cy="420802"/>
          </a:xfrm>
        </p:grpSpPr>
        <p:sp>
          <p:nvSpPr>
            <p:cNvPr id="53" name="Rounded Rectangle 52"/>
            <p:cNvSpPr/>
            <p:nvPr/>
          </p:nvSpPr>
          <p:spPr>
            <a:xfrm>
              <a:off x="4734462" y="2272179"/>
              <a:ext cx="2168259" cy="420802"/>
            </a:xfrm>
            <a:prstGeom prst="roundRect">
              <a:avLst/>
            </a:prstGeom>
            <a:ln w="57150">
              <a:solidFill>
                <a:schemeClr val="accent5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sz="1400" b="1" dirty="0" smtClean="0">
                  <a:solidFill>
                    <a:srgbClr val="FF0000"/>
                  </a:solidFill>
                </a:rPr>
                <a:t>Main clause</a:t>
              </a:r>
              <a:endParaRPr lang="en-GB" sz="1400" b="1" dirty="0">
                <a:solidFill>
                  <a:srgbClr val="FF0000"/>
                </a:solidFill>
              </a:endParaRPr>
            </a:p>
          </p:txBody>
        </p:sp>
        <p:cxnSp>
          <p:nvCxnSpPr>
            <p:cNvPr id="54" name="Straight Arrow Connector 53"/>
            <p:cNvCxnSpPr>
              <a:stCxn id="53" idx="3"/>
            </p:cNvCxnSpPr>
            <p:nvPr/>
          </p:nvCxnSpPr>
          <p:spPr>
            <a:xfrm>
              <a:off x="6902722" y="2482580"/>
              <a:ext cx="809289" cy="1"/>
            </a:xfrm>
            <a:prstGeom prst="straightConnector1">
              <a:avLst/>
            </a:prstGeom>
            <a:ln w="57150">
              <a:solidFill>
                <a:schemeClr val="accent5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5" name="Rounded Rectangle 54"/>
          <p:cNvSpPr/>
          <p:nvPr/>
        </p:nvSpPr>
        <p:spPr>
          <a:xfrm>
            <a:off x="9701353" y="5932478"/>
            <a:ext cx="1400751" cy="576759"/>
          </a:xfrm>
          <a:prstGeom prst="roundRect">
            <a:avLst/>
          </a:prstGeom>
          <a:ln w="57150">
            <a:solidFill>
              <a:schemeClr val="accent5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solidFill>
                  <a:srgbClr val="FF0000"/>
                </a:solidFill>
              </a:rPr>
              <a:t>Subordinate clause</a:t>
            </a:r>
          </a:p>
        </p:txBody>
      </p:sp>
      <p:cxnSp>
        <p:nvCxnSpPr>
          <p:cNvPr id="56" name="Straight Arrow Connector 55"/>
          <p:cNvCxnSpPr>
            <a:stCxn id="55" idx="1"/>
          </p:cNvCxnSpPr>
          <p:nvPr/>
        </p:nvCxnSpPr>
        <p:spPr>
          <a:xfrm flipH="1">
            <a:off x="9271956" y="6220858"/>
            <a:ext cx="429397" cy="4410"/>
          </a:xfrm>
          <a:prstGeom prst="straightConnector1">
            <a:avLst/>
          </a:prstGeom>
          <a:ln w="57150">
            <a:solidFill>
              <a:schemeClr val="accent5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201254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0-Point Star 1"/>
          <p:cNvSpPr/>
          <p:nvPr/>
        </p:nvSpPr>
        <p:spPr>
          <a:xfrm>
            <a:off x="1016419" y="1081312"/>
            <a:ext cx="3735026" cy="3731493"/>
          </a:xfrm>
          <a:prstGeom prst="star10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b="1" dirty="0" smtClean="0">
                <a:solidFill>
                  <a:schemeClr val="tx1"/>
                </a:solidFill>
              </a:rPr>
              <a:t>What is a main clause?</a:t>
            </a:r>
            <a:endParaRPr lang="en-GB" sz="3600" b="1" dirty="0">
              <a:solidFill>
                <a:schemeClr val="tx1"/>
              </a:solidFill>
            </a:endParaRPr>
          </a:p>
        </p:txBody>
      </p:sp>
      <p:sp>
        <p:nvSpPr>
          <p:cNvPr id="7" name="Up Arrow 6"/>
          <p:cNvSpPr/>
          <p:nvPr/>
        </p:nvSpPr>
        <p:spPr>
          <a:xfrm>
            <a:off x="178420" y="1248937"/>
            <a:ext cx="936702" cy="5352585"/>
          </a:xfrm>
          <a:prstGeom prst="up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GB" b="1" dirty="0" smtClean="0">
                <a:solidFill>
                  <a:schemeClr val="bg1"/>
                </a:solidFill>
              </a:rPr>
              <a:t>Review prior learning</a:t>
            </a:r>
            <a:endParaRPr lang="en-GB" b="1" dirty="0">
              <a:solidFill>
                <a:schemeClr val="bg1"/>
              </a:solidFill>
            </a:endParaRPr>
          </a:p>
        </p:txBody>
      </p:sp>
      <p:sp>
        <p:nvSpPr>
          <p:cNvPr id="5" name="7-Point Star 4"/>
          <p:cNvSpPr/>
          <p:nvPr/>
        </p:nvSpPr>
        <p:spPr>
          <a:xfrm>
            <a:off x="6826469" y="1081312"/>
            <a:ext cx="4572000" cy="3783724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 smtClean="0"/>
              <a:t>What is a subordinate clause?</a:t>
            </a:r>
            <a:endParaRPr lang="en-GB" sz="3600" dirty="0"/>
          </a:p>
        </p:txBody>
      </p:sp>
      <p:sp>
        <p:nvSpPr>
          <p:cNvPr id="8" name="10-Point Star 7"/>
          <p:cNvSpPr/>
          <p:nvPr/>
        </p:nvSpPr>
        <p:spPr>
          <a:xfrm>
            <a:off x="1016419" y="1081311"/>
            <a:ext cx="3735026" cy="3731493"/>
          </a:xfrm>
          <a:prstGeom prst="star10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/>
              <a:t>A</a:t>
            </a:r>
            <a:r>
              <a:rPr lang="en-GB" sz="2400" dirty="0" smtClean="0"/>
              <a:t> </a:t>
            </a:r>
            <a:r>
              <a:rPr lang="en-GB" sz="2400" dirty="0"/>
              <a:t>clause that can form a complete sentence standing alone, having a subject and a predicate.</a:t>
            </a:r>
            <a:endParaRPr lang="en-GB" sz="2400" b="1" dirty="0">
              <a:solidFill>
                <a:schemeClr val="tx1"/>
              </a:solidFill>
            </a:endParaRPr>
          </a:p>
        </p:txBody>
      </p:sp>
      <p:sp>
        <p:nvSpPr>
          <p:cNvPr id="10" name="7-Point Star 9"/>
          <p:cNvSpPr/>
          <p:nvPr/>
        </p:nvSpPr>
        <p:spPr>
          <a:xfrm>
            <a:off x="6826469" y="1081312"/>
            <a:ext cx="4572000" cy="3783724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/>
              <a:t>A</a:t>
            </a:r>
            <a:r>
              <a:rPr lang="en-GB" sz="2000" dirty="0" smtClean="0"/>
              <a:t> </a:t>
            </a:r>
            <a:r>
              <a:rPr lang="en-GB" sz="2000" dirty="0"/>
              <a:t>clause, typically introduced by a conjunction, that forms part of and is dependent on a main </a:t>
            </a:r>
            <a:r>
              <a:rPr lang="en-GB" sz="2000" dirty="0" smtClean="0"/>
              <a:t>clause. 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9049204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MosiaicBubbles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66522" y="855913"/>
            <a:ext cx="1291772" cy="93103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896656" y="99076"/>
            <a:ext cx="944977" cy="931036"/>
          </a:xfrm>
          <a:prstGeom prst="rect">
            <a:avLst/>
          </a:prstGeom>
        </p:spPr>
      </p:pic>
      <p:sp>
        <p:nvSpPr>
          <p:cNvPr id="10" name="Content Placeholder 2"/>
          <p:cNvSpPr txBox="1">
            <a:spLocks/>
          </p:cNvSpPr>
          <p:nvPr/>
        </p:nvSpPr>
        <p:spPr>
          <a:xfrm>
            <a:off x="837127" y="1524371"/>
            <a:ext cx="11004505" cy="2675104"/>
          </a:xfrm>
          <a:prstGeom prst="rect">
            <a:avLst/>
          </a:prstGeom>
          <a:solidFill>
            <a:schemeClr val="bg1"/>
          </a:solidFill>
        </p:spPr>
        <p:txBody>
          <a:bodyPr>
            <a:normAutofit/>
          </a:bodyPr>
          <a:lstStyle>
            <a:lvl1pPr marL="274320" indent="-27432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 2"/>
              <a:buNone/>
            </a:pPr>
            <a:r>
              <a:rPr lang="en-GB" dirty="0"/>
              <a:t> </a:t>
            </a:r>
            <a:r>
              <a:rPr lang="en-GB" dirty="0" smtClean="0"/>
              <a:t>  </a:t>
            </a:r>
            <a:r>
              <a:rPr lang="en-GB" b="1" dirty="0" smtClean="0">
                <a:solidFill>
                  <a:srgbClr val="0070C0"/>
                </a:solidFill>
              </a:rPr>
              <a:t>Below are some main clauses. Add one or more subordinate clauses to each of them to produce more detailed sentences</a:t>
            </a:r>
          </a:p>
          <a:p>
            <a:pPr marL="0" indent="0">
              <a:buNone/>
            </a:pPr>
            <a:r>
              <a:rPr lang="en-GB" dirty="0" smtClean="0"/>
              <a:t>For example: The dog barked</a:t>
            </a:r>
          </a:p>
          <a:p>
            <a:pPr marL="0" indent="0">
              <a:buNone/>
            </a:pPr>
            <a:r>
              <a:rPr lang="en-GB" dirty="0"/>
              <a:t> </a:t>
            </a:r>
            <a:r>
              <a:rPr lang="en-GB" dirty="0" smtClean="0"/>
              <a:t>                      </a:t>
            </a:r>
            <a:r>
              <a:rPr lang="en-GB" sz="24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As the bell rang</a:t>
            </a:r>
            <a:r>
              <a:rPr lang="en-GB" sz="2400" dirty="0" smtClean="0"/>
              <a:t>, </a:t>
            </a:r>
            <a:r>
              <a:rPr lang="en-GB" sz="2400" b="1" u="sng" dirty="0" smtClean="0"/>
              <a:t>the dog barked</a:t>
            </a:r>
            <a:r>
              <a:rPr lang="en-GB" sz="2400" dirty="0" smtClean="0"/>
              <a:t>, </a:t>
            </a:r>
            <a:r>
              <a:rPr lang="en-GB" sz="24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frightening the boys</a:t>
            </a:r>
            <a:r>
              <a:rPr lang="en-GB" dirty="0" smtClean="0"/>
              <a:t>.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>
            <a:off x="515155" y="528033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 dirty="0"/>
          </a:p>
        </p:txBody>
      </p:sp>
      <p:sp>
        <p:nvSpPr>
          <p:cNvPr id="2" name="Rectangle 1"/>
          <p:cNvSpPr/>
          <p:nvPr/>
        </p:nvSpPr>
        <p:spPr>
          <a:xfrm>
            <a:off x="1545465" y="1524372"/>
            <a:ext cx="9189623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sz="2400" dirty="0"/>
          </a:p>
          <a:p>
            <a:endParaRPr lang="en-GB" sz="2400" dirty="0"/>
          </a:p>
          <a:p>
            <a:endParaRPr lang="en-GB" dirty="0"/>
          </a:p>
          <a:p>
            <a:endParaRPr lang="en-GB" b="1" dirty="0" smtClean="0">
              <a:solidFill>
                <a:srgbClr val="0070C0"/>
              </a:solidFill>
              <a:latin typeface="Arial" panose="020B0604020202020204" pitchFamily="34" charset="0"/>
            </a:endParaRPr>
          </a:p>
          <a:p>
            <a:endParaRPr lang="en-GB" b="1" dirty="0">
              <a:solidFill>
                <a:srgbClr val="0070C0"/>
              </a:solidFill>
              <a:latin typeface="Arial" panose="020B0604020202020204" pitchFamily="34" charset="0"/>
            </a:endParaRPr>
          </a:p>
          <a:p>
            <a:endParaRPr lang="en-GB" b="1" dirty="0">
              <a:solidFill>
                <a:srgbClr val="0070C0"/>
              </a:solidFill>
              <a:latin typeface="Arial" panose="020B0604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918952" y="923299"/>
            <a:ext cx="88161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 smtClean="0"/>
              <a:t>Using subordinate clauses</a:t>
            </a:r>
            <a:endParaRPr lang="en-GB" sz="4000" b="1" dirty="0"/>
          </a:p>
        </p:txBody>
      </p:sp>
      <p:grpSp>
        <p:nvGrpSpPr>
          <p:cNvPr id="13" name="Group 12"/>
          <p:cNvGrpSpPr/>
          <p:nvPr/>
        </p:nvGrpSpPr>
        <p:grpSpPr>
          <a:xfrm>
            <a:off x="264578" y="2980562"/>
            <a:ext cx="2422443" cy="576759"/>
            <a:chOff x="5108166" y="2272180"/>
            <a:chExt cx="2555450" cy="420802"/>
          </a:xfrm>
        </p:grpSpPr>
        <p:sp>
          <p:nvSpPr>
            <p:cNvPr id="14" name="Rounded Rectangle 13"/>
            <p:cNvSpPr/>
            <p:nvPr/>
          </p:nvSpPr>
          <p:spPr>
            <a:xfrm>
              <a:off x="5108166" y="2272180"/>
              <a:ext cx="2168259" cy="420802"/>
            </a:xfrm>
            <a:prstGeom prst="roundRect">
              <a:avLst/>
            </a:prstGeom>
            <a:ln w="57150">
              <a:solidFill>
                <a:schemeClr val="accent5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sz="1400" dirty="0" smtClean="0"/>
                <a:t>This </a:t>
              </a:r>
              <a:r>
                <a:rPr lang="en-GB" sz="1400" b="1" dirty="0" smtClean="0"/>
                <a:t>subordinate clause </a:t>
              </a:r>
              <a:r>
                <a:rPr lang="en-GB" sz="1400" dirty="0" smtClean="0"/>
                <a:t>gives detail as to when</a:t>
              </a:r>
              <a:endParaRPr lang="en-GB" sz="1400" dirty="0"/>
            </a:p>
          </p:txBody>
        </p:sp>
        <p:cxnSp>
          <p:nvCxnSpPr>
            <p:cNvPr id="15" name="Straight Arrow Connector 14"/>
            <p:cNvCxnSpPr/>
            <p:nvPr/>
          </p:nvCxnSpPr>
          <p:spPr>
            <a:xfrm flipV="1">
              <a:off x="7248873" y="2429562"/>
              <a:ext cx="414743" cy="6741"/>
            </a:xfrm>
            <a:prstGeom prst="straightConnector1">
              <a:avLst/>
            </a:prstGeom>
            <a:ln w="57150">
              <a:solidFill>
                <a:schemeClr val="accent5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" name="Rectangle 16"/>
          <p:cNvSpPr/>
          <p:nvPr/>
        </p:nvSpPr>
        <p:spPr>
          <a:xfrm>
            <a:off x="1697865" y="1676772"/>
            <a:ext cx="9189623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sz="2400" dirty="0"/>
          </a:p>
          <a:p>
            <a:endParaRPr lang="en-GB" sz="2400" dirty="0"/>
          </a:p>
          <a:p>
            <a:endParaRPr lang="en-GB" dirty="0"/>
          </a:p>
          <a:p>
            <a:endParaRPr lang="en-GB" b="1" dirty="0" smtClean="0">
              <a:solidFill>
                <a:srgbClr val="0070C0"/>
              </a:solidFill>
              <a:latin typeface="Arial" panose="020B0604020202020204" pitchFamily="34" charset="0"/>
            </a:endParaRPr>
          </a:p>
          <a:p>
            <a:endParaRPr lang="en-GB" b="1" dirty="0">
              <a:solidFill>
                <a:srgbClr val="0070C0"/>
              </a:solidFill>
              <a:latin typeface="Arial" panose="020B0604020202020204" pitchFamily="34" charset="0"/>
            </a:endParaRPr>
          </a:p>
          <a:p>
            <a:endParaRPr lang="en-GB" b="1" dirty="0">
              <a:solidFill>
                <a:srgbClr val="0070C0"/>
              </a:solidFill>
              <a:latin typeface="Arial" panose="020B0604020202020204" pitchFamily="34" charset="0"/>
            </a:endParaRPr>
          </a:p>
        </p:txBody>
      </p:sp>
      <p:grpSp>
        <p:nvGrpSpPr>
          <p:cNvPr id="18" name="Group 17"/>
          <p:cNvGrpSpPr/>
          <p:nvPr/>
        </p:nvGrpSpPr>
        <p:grpSpPr>
          <a:xfrm>
            <a:off x="9648163" y="2932192"/>
            <a:ext cx="2395124" cy="729158"/>
            <a:chOff x="4749795" y="2272180"/>
            <a:chExt cx="2526630" cy="531992"/>
          </a:xfrm>
        </p:grpSpPr>
        <p:sp>
          <p:nvSpPr>
            <p:cNvPr id="19" name="Rounded Rectangle 18"/>
            <p:cNvSpPr/>
            <p:nvPr/>
          </p:nvSpPr>
          <p:spPr>
            <a:xfrm>
              <a:off x="5108167" y="2272180"/>
              <a:ext cx="2168258" cy="531992"/>
            </a:xfrm>
            <a:prstGeom prst="roundRect">
              <a:avLst/>
            </a:prstGeom>
            <a:ln w="57150">
              <a:solidFill>
                <a:schemeClr val="accent5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n-GB" sz="1400" dirty="0" smtClean="0"/>
                <a:t>This </a:t>
              </a:r>
              <a:r>
                <a:rPr lang="en-GB" sz="1400" b="1" dirty="0" smtClean="0"/>
                <a:t>subordinate clause </a:t>
              </a:r>
              <a:r>
                <a:rPr lang="en-GB" sz="1400" dirty="0" smtClean="0"/>
                <a:t>gives detail as to the effect</a:t>
              </a:r>
              <a:endParaRPr lang="en-GB" sz="1400" dirty="0"/>
            </a:p>
          </p:txBody>
        </p:sp>
        <p:cxnSp>
          <p:nvCxnSpPr>
            <p:cNvPr id="20" name="Straight Arrow Connector 19"/>
            <p:cNvCxnSpPr/>
            <p:nvPr/>
          </p:nvCxnSpPr>
          <p:spPr>
            <a:xfrm flipH="1" flipV="1">
              <a:off x="4749795" y="2464853"/>
              <a:ext cx="358372" cy="17728"/>
            </a:xfrm>
            <a:prstGeom prst="straightConnector1">
              <a:avLst/>
            </a:prstGeom>
            <a:ln w="57150">
              <a:solidFill>
                <a:schemeClr val="accent5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" name="Group 21"/>
          <p:cNvGrpSpPr/>
          <p:nvPr/>
        </p:nvGrpSpPr>
        <p:grpSpPr>
          <a:xfrm>
            <a:off x="5512160" y="3296780"/>
            <a:ext cx="1030310" cy="902695"/>
            <a:chOff x="5666428" y="2034376"/>
            <a:chExt cx="1086880" cy="658603"/>
          </a:xfrm>
        </p:grpSpPr>
        <p:sp>
          <p:nvSpPr>
            <p:cNvPr id="23" name="Rounded Rectangle 22"/>
            <p:cNvSpPr/>
            <p:nvPr/>
          </p:nvSpPr>
          <p:spPr>
            <a:xfrm>
              <a:off x="5666428" y="2272177"/>
              <a:ext cx="1086880" cy="420802"/>
            </a:xfrm>
            <a:prstGeom prst="roundRect">
              <a:avLst/>
            </a:prstGeom>
            <a:ln w="57150">
              <a:solidFill>
                <a:schemeClr val="accent5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sz="1400" b="1" dirty="0" smtClean="0"/>
                <a:t>Main clause </a:t>
              </a:r>
              <a:endParaRPr lang="en-GB" sz="1400" b="1" dirty="0"/>
            </a:p>
          </p:txBody>
        </p:sp>
        <p:cxnSp>
          <p:nvCxnSpPr>
            <p:cNvPr id="24" name="Straight Arrow Connector 23"/>
            <p:cNvCxnSpPr>
              <a:stCxn id="23" idx="0"/>
            </p:cNvCxnSpPr>
            <p:nvPr/>
          </p:nvCxnSpPr>
          <p:spPr>
            <a:xfrm flipH="1" flipV="1">
              <a:off x="6192297" y="2034376"/>
              <a:ext cx="17568" cy="237803"/>
            </a:xfrm>
            <a:prstGeom prst="straightConnector1">
              <a:avLst/>
            </a:prstGeom>
            <a:ln w="57150">
              <a:solidFill>
                <a:schemeClr val="accent5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32" name="Table 31"/>
          <p:cNvGraphicFramePr>
            <a:graphicFrameLocks noGrp="1"/>
          </p:cNvGraphicFramePr>
          <p:nvPr>
            <p:extLst/>
          </p:nvPr>
        </p:nvGraphicFramePr>
        <p:xfrm>
          <a:off x="1292282" y="4240096"/>
          <a:ext cx="7246414" cy="243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4641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Try to add subordinate clauses to these main clauses:</a:t>
                      </a:r>
                      <a:endParaRPr lang="en-GB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 smtClean="0">
                          <a:solidFill>
                            <a:schemeClr val="tx1"/>
                          </a:solidFill>
                        </a:rPr>
                        <a:t>I didn’t sleep well</a:t>
                      </a:r>
                      <a:endParaRPr lang="en-GB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 smtClean="0">
                          <a:solidFill>
                            <a:schemeClr val="tx1"/>
                          </a:solidFill>
                        </a:rPr>
                        <a:t>The boat was sinking</a:t>
                      </a:r>
                      <a:endParaRPr lang="en-GB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 smtClean="0">
                          <a:solidFill>
                            <a:schemeClr val="tx1"/>
                          </a:solidFill>
                        </a:rPr>
                        <a:t>They went to McDonalds</a:t>
                      </a:r>
                      <a:endParaRPr lang="en-GB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 smtClean="0">
                          <a:solidFill>
                            <a:schemeClr val="tx1"/>
                          </a:solidFill>
                        </a:rPr>
                        <a:t>I crept inside</a:t>
                      </a:r>
                      <a:endParaRPr lang="en-GB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 smtClean="0">
                          <a:solidFill>
                            <a:schemeClr val="tx1"/>
                          </a:solidFill>
                        </a:rPr>
                        <a:t>He will be home tomorrow</a:t>
                      </a:r>
                      <a:endParaRPr lang="en-GB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3" name="Explosion 1 32"/>
          <p:cNvSpPr/>
          <p:nvPr/>
        </p:nvSpPr>
        <p:spPr>
          <a:xfrm rot="21328149">
            <a:off x="8575366" y="3683495"/>
            <a:ext cx="3311585" cy="3013094"/>
          </a:xfrm>
          <a:prstGeom prst="irregularSeal1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solidFill>
                  <a:schemeClr val="accent1">
                    <a:lumMod val="75000"/>
                  </a:schemeClr>
                </a:solidFill>
              </a:rPr>
              <a:t>Remember – the main clause can be in </a:t>
            </a:r>
            <a:r>
              <a:rPr lang="en-GB" sz="1600" b="1" dirty="0" smtClean="0">
                <a:solidFill>
                  <a:schemeClr val="accent1">
                    <a:lumMod val="75000"/>
                  </a:schemeClr>
                </a:solidFill>
              </a:rPr>
              <a:t>different</a:t>
            </a:r>
            <a:r>
              <a:rPr lang="en-GB" sz="1400" b="1" dirty="0" smtClean="0">
                <a:solidFill>
                  <a:schemeClr val="accent1">
                    <a:lumMod val="75000"/>
                  </a:schemeClr>
                </a:solidFill>
              </a:rPr>
              <a:t> places in the sentence!</a:t>
            </a:r>
            <a:endParaRPr lang="en-GB" sz="14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35607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33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042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p Arrow 3"/>
          <p:cNvSpPr/>
          <p:nvPr/>
        </p:nvSpPr>
        <p:spPr>
          <a:xfrm>
            <a:off x="178420" y="1248937"/>
            <a:ext cx="936702" cy="5352585"/>
          </a:xfrm>
          <a:prstGeom prst="up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GB" b="1" dirty="0" smtClean="0">
                <a:solidFill>
                  <a:schemeClr val="bg1"/>
                </a:solidFill>
              </a:rPr>
              <a:t>Demonstrate learning</a:t>
            </a:r>
            <a:endParaRPr lang="en-GB" b="1" dirty="0">
              <a:solidFill>
                <a:schemeClr val="bg1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21573" y="1165749"/>
            <a:ext cx="5950990" cy="56922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6367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p Arrow 3"/>
          <p:cNvSpPr/>
          <p:nvPr/>
        </p:nvSpPr>
        <p:spPr>
          <a:xfrm>
            <a:off x="178420" y="1248937"/>
            <a:ext cx="936702" cy="5352585"/>
          </a:xfrm>
          <a:prstGeom prst="up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GB" b="1" dirty="0" smtClean="0">
                <a:solidFill>
                  <a:schemeClr val="bg1"/>
                </a:solidFill>
              </a:rPr>
              <a:t>Demonstrate learning</a:t>
            </a:r>
            <a:endParaRPr lang="en-GB" b="1" dirty="0">
              <a:solidFill>
                <a:schemeClr val="bg1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21573" y="1165749"/>
            <a:ext cx="5950990" cy="5692251"/>
          </a:xfrm>
          <a:prstGeom prst="rect">
            <a:avLst/>
          </a:prstGeom>
        </p:spPr>
      </p:pic>
      <p:cxnSp>
        <p:nvCxnSpPr>
          <p:cNvPr id="5" name="Straight Connector 4"/>
          <p:cNvCxnSpPr/>
          <p:nvPr/>
        </p:nvCxnSpPr>
        <p:spPr>
          <a:xfrm>
            <a:off x="6245525" y="2829464"/>
            <a:ext cx="1570007" cy="262243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V="1">
            <a:off x="6245524" y="2829464"/>
            <a:ext cx="1570008" cy="703053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6089037" y="3709358"/>
            <a:ext cx="1726495" cy="738532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6245523" y="4520960"/>
            <a:ext cx="1493809" cy="172887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09955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p Arrow 3"/>
          <p:cNvSpPr/>
          <p:nvPr/>
        </p:nvSpPr>
        <p:spPr>
          <a:xfrm>
            <a:off x="178420" y="1248937"/>
            <a:ext cx="936702" cy="5352585"/>
          </a:xfrm>
          <a:prstGeom prst="up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GB" b="1" dirty="0" smtClean="0">
                <a:solidFill>
                  <a:schemeClr val="bg1"/>
                </a:solidFill>
              </a:rPr>
              <a:t>Review learning</a:t>
            </a:r>
            <a:endParaRPr lang="en-GB" b="1" dirty="0">
              <a:solidFill>
                <a:schemeClr val="bg1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81048" y="1417805"/>
            <a:ext cx="8544909" cy="3958178"/>
          </a:xfrm>
          <a:prstGeom prst="rect">
            <a:avLst/>
          </a:prstGeom>
        </p:spPr>
      </p:pic>
      <p:sp>
        <p:nvSpPr>
          <p:cNvPr id="5" name="Up Arrow 4"/>
          <p:cNvSpPr/>
          <p:nvPr/>
        </p:nvSpPr>
        <p:spPr>
          <a:xfrm>
            <a:off x="178420" y="1248937"/>
            <a:ext cx="936702" cy="5352585"/>
          </a:xfrm>
          <a:prstGeom prst="up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GB" b="1" dirty="0" smtClean="0">
                <a:solidFill>
                  <a:schemeClr val="bg1"/>
                </a:solidFill>
              </a:rPr>
              <a:t>Demonstrate learning</a:t>
            </a:r>
            <a:endParaRPr lang="en-GB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5767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p Arrow 3"/>
          <p:cNvSpPr/>
          <p:nvPr/>
        </p:nvSpPr>
        <p:spPr>
          <a:xfrm>
            <a:off x="178420" y="1248937"/>
            <a:ext cx="936702" cy="5352585"/>
          </a:xfrm>
          <a:prstGeom prst="up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GB" b="1" dirty="0" smtClean="0">
                <a:solidFill>
                  <a:schemeClr val="bg1"/>
                </a:solidFill>
              </a:rPr>
              <a:t>Review learning</a:t>
            </a:r>
            <a:endParaRPr lang="en-GB" b="1" dirty="0">
              <a:solidFill>
                <a:schemeClr val="bg1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81048" y="1417805"/>
            <a:ext cx="8544909" cy="3958178"/>
          </a:xfrm>
          <a:prstGeom prst="rect">
            <a:avLst/>
          </a:prstGeom>
        </p:spPr>
      </p:pic>
      <p:sp>
        <p:nvSpPr>
          <p:cNvPr id="5" name="Up Arrow 4"/>
          <p:cNvSpPr/>
          <p:nvPr/>
        </p:nvSpPr>
        <p:spPr>
          <a:xfrm>
            <a:off x="178420" y="1248937"/>
            <a:ext cx="936702" cy="5352585"/>
          </a:xfrm>
          <a:prstGeom prst="up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GB" b="1" dirty="0" smtClean="0">
                <a:solidFill>
                  <a:schemeClr val="bg1"/>
                </a:solidFill>
              </a:rPr>
              <a:t>Demonstrate learning</a:t>
            </a:r>
            <a:endParaRPr lang="en-GB" b="1" dirty="0">
              <a:solidFill>
                <a:schemeClr val="bg1"/>
              </a:solidFill>
            </a:endParaRPr>
          </a:p>
        </p:txBody>
      </p:sp>
      <p:sp>
        <p:nvSpPr>
          <p:cNvPr id="3" name="Smiley Face 2"/>
          <p:cNvSpPr/>
          <p:nvPr/>
        </p:nvSpPr>
        <p:spPr>
          <a:xfrm>
            <a:off x="7177177" y="3019245"/>
            <a:ext cx="586597" cy="569344"/>
          </a:xfrm>
          <a:prstGeom prst="smileyFac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Smiley Face 5"/>
          <p:cNvSpPr/>
          <p:nvPr/>
        </p:nvSpPr>
        <p:spPr>
          <a:xfrm>
            <a:off x="9207261" y="4614558"/>
            <a:ext cx="586597" cy="569344"/>
          </a:xfrm>
          <a:prstGeom prst="smileyFac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Smiley Face 6"/>
          <p:cNvSpPr/>
          <p:nvPr/>
        </p:nvSpPr>
        <p:spPr>
          <a:xfrm>
            <a:off x="9259019" y="3807125"/>
            <a:ext cx="586597" cy="569344"/>
          </a:xfrm>
          <a:prstGeom prst="smileyFac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437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p Arrow 3"/>
          <p:cNvSpPr/>
          <p:nvPr/>
        </p:nvSpPr>
        <p:spPr>
          <a:xfrm>
            <a:off x="178420" y="1248937"/>
            <a:ext cx="936702" cy="5352585"/>
          </a:xfrm>
          <a:prstGeom prst="up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GB" b="1" dirty="0" smtClean="0">
                <a:solidFill>
                  <a:schemeClr val="bg1"/>
                </a:solidFill>
              </a:rPr>
              <a:t>Review learning</a:t>
            </a:r>
            <a:endParaRPr lang="en-GB" b="1" dirty="0">
              <a:solidFill>
                <a:schemeClr val="bg1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36389" y="1248937"/>
            <a:ext cx="5439597" cy="4274984"/>
          </a:xfrm>
          <a:prstGeom prst="rect">
            <a:avLst/>
          </a:prstGeom>
        </p:spPr>
      </p:pic>
      <p:sp>
        <p:nvSpPr>
          <p:cNvPr id="5" name="Up Arrow 4"/>
          <p:cNvSpPr/>
          <p:nvPr/>
        </p:nvSpPr>
        <p:spPr>
          <a:xfrm>
            <a:off x="178420" y="1248937"/>
            <a:ext cx="936702" cy="5352585"/>
          </a:xfrm>
          <a:prstGeom prst="up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GB" b="1" dirty="0" smtClean="0">
                <a:solidFill>
                  <a:schemeClr val="bg1"/>
                </a:solidFill>
              </a:rPr>
              <a:t>Demonstrate learning</a:t>
            </a:r>
            <a:endParaRPr lang="en-GB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9414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p Arrow 3"/>
          <p:cNvSpPr/>
          <p:nvPr/>
        </p:nvSpPr>
        <p:spPr>
          <a:xfrm>
            <a:off x="178420" y="1248937"/>
            <a:ext cx="936702" cy="5352585"/>
          </a:xfrm>
          <a:prstGeom prst="up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GB" b="1" dirty="0" smtClean="0">
                <a:solidFill>
                  <a:schemeClr val="bg1"/>
                </a:solidFill>
              </a:rPr>
              <a:t>Review learning</a:t>
            </a:r>
            <a:endParaRPr lang="en-GB" b="1" dirty="0">
              <a:solidFill>
                <a:schemeClr val="bg1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36389" y="1248937"/>
            <a:ext cx="5439597" cy="4274984"/>
          </a:xfrm>
          <a:prstGeom prst="rect">
            <a:avLst/>
          </a:prstGeom>
        </p:spPr>
      </p:pic>
      <p:sp>
        <p:nvSpPr>
          <p:cNvPr id="5" name="Up Arrow 4"/>
          <p:cNvSpPr/>
          <p:nvPr/>
        </p:nvSpPr>
        <p:spPr>
          <a:xfrm>
            <a:off x="178420" y="1248937"/>
            <a:ext cx="936702" cy="5352585"/>
          </a:xfrm>
          <a:prstGeom prst="up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GB" b="1" dirty="0" smtClean="0">
                <a:solidFill>
                  <a:schemeClr val="bg1"/>
                </a:solidFill>
              </a:rPr>
              <a:t>Demonstrate learning</a:t>
            </a:r>
            <a:endParaRPr lang="en-GB" b="1" dirty="0">
              <a:solidFill>
                <a:schemeClr val="bg1"/>
              </a:solidFill>
            </a:endParaRPr>
          </a:p>
        </p:txBody>
      </p:sp>
      <p:sp>
        <p:nvSpPr>
          <p:cNvPr id="6" name="Smiley Face 5"/>
          <p:cNvSpPr/>
          <p:nvPr/>
        </p:nvSpPr>
        <p:spPr>
          <a:xfrm>
            <a:off x="7867290" y="3101757"/>
            <a:ext cx="586597" cy="569344"/>
          </a:xfrm>
          <a:prstGeom prst="smileyFac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5248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p Arrow 3"/>
          <p:cNvSpPr/>
          <p:nvPr/>
        </p:nvSpPr>
        <p:spPr>
          <a:xfrm>
            <a:off x="178420" y="1248937"/>
            <a:ext cx="936702" cy="5352585"/>
          </a:xfrm>
          <a:prstGeom prst="up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GB" b="1" dirty="0" smtClean="0">
                <a:solidFill>
                  <a:schemeClr val="bg1"/>
                </a:solidFill>
              </a:rPr>
              <a:t>Review learning</a:t>
            </a:r>
            <a:endParaRPr lang="en-GB" b="1" dirty="0">
              <a:solidFill>
                <a:schemeClr val="bg1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12120" y="1923393"/>
            <a:ext cx="8963611" cy="2493908"/>
          </a:xfrm>
          <a:prstGeom prst="rect">
            <a:avLst/>
          </a:prstGeom>
        </p:spPr>
      </p:pic>
      <p:sp>
        <p:nvSpPr>
          <p:cNvPr id="5" name="Up Arrow 4"/>
          <p:cNvSpPr/>
          <p:nvPr/>
        </p:nvSpPr>
        <p:spPr>
          <a:xfrm>
            <a:off x="178420" y="1248937"/>
            <a:ext cx="936702" cy="5352585"/>
          </a:xfrm>
          <a:prstGeom prst="up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GB" b="1" dirty="0" smtClean="0">
                <a:solidFill>
                  <a:schemeClr val="bg1"/>
                </a:solidFill>
              </a:rPr>
              <a:t>Demonstrate learning</a:t>
            </a:r>
            <a:endParaRPr lang="en-GB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1124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994</TotalTime>
  <Words>754</Words>
  <Application>Microsoft Office PowerPoint</Application>
  <PresentationFormat>Widescreen</PresentationFormat>
  <Paragraphs>133</Paragraphs>
  <Slides>21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Arial</vt:lpstr>
      <vt:lpstr>Calibri</vt:lpstr>
      <vt:lpstr>Calibri Light</vt:lpstr>
      <vt:lpstr>Wingdings 2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Alison Williamson</dc:creator>
  <cp:lastModifiedBy>Alison Williamson</cp:lastModifiedBy>
  <cp:revision>52</cp:revision>
  <cp:lastPrinted>2016-10-03T15:14:40Z</cp:lastPrinted>
  <dcterms:created xsi:type="dcterms:W3CDTF">2016-07-04T12:06:43Z</dcterms:created>
  <dcterms:modified xsi:type="dcterms:W3CDTF">2016-11-15T12:14:58Z</dcterms:modified>
</cp:coreProperties>
</file>